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6"/>
  </p:notesMasterIdLst>
  <p:sldIdLst>
    <p:sldId id="257" r:id="rId4"/>
    <p:sldId id="259" r:id="rId5"/>
    <p:sldId id="263" r:id="rId7"/>
    <p:sldId id="265" r:id="rId8"/>
    <p:sldId id="261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4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BFA58-652D-40F3-ABD8-885B88754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BFA58-652D-40F3-ABD8-885B88754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BFA58-652D-40F3-ABD8-885B88754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BFA58-652D-40F3-ABD8-885B88754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BFA58-652D-40F3-ABD8-885B88754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eal cover with anvil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/>
          <a:srcRect t="156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gray"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4118"/>
            </a:srgbClr>
          </a:solidFill>
          <a:ln w="25400" algn="ctr">
            <a:noFill/>
            <a:miter lim="800000"/>
          </a:ln>
        </p:spPr>
        <p:txBody>
          <a:bodyPr lIns="89977" tIns="71981" rIns="89977" bIns="71981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Anvil" descr="preencoded.png"/>
          <p:cNvSpPr/>
          <p:nvPr userDrawn="1"/>
        </p:nvSpPr>
        <p:spPr>
          <a:xfrm>
            <a:off x="568885" y="1456506"/>
            <a:ext cx="7344329" cy="3621140"/>
          </a:xfrm>
          <a:custGeom>
            <a:avLst/>
            <a:gdLst>
              <a:gd name="connsiteX0" fmla="*/ 0 w 8851917"/>
              <a:gd name="connsiteY0" fmla="*/ 0 h 4363327"/>
              <a:gd name="connsiteX1" fmla="*/ 0 w 8851917"/>
              <a:gd name="connsiteY1" fmla="*/ 4363327 h 4363327"/>
              <a:gd name="connsiteX2" fmla="*/ 4498517 w 8851917"/>
              <a:gd name="connsiteY2" fmla="*/ 4363327 h 4363327"/>
              <a:gd name="connsiteX3" fmla="*/ 8851917 w 8851917"/>
              <a:gd name="connsiteY3" fmla="*/ 0 h 4363327"/>
              <a:gd name="connsiteX4" fmla="*/ 0 w 8851917"/>
              <a:gd name="connsiteY4" fmla="*/ 0 h 43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1917" h="4363327">
                <a:moveTo>
                  <a:pt x="0" y="0"/>
                </a:moveTo>
                <a:lnTo>
                  <a:pt x="0" y="4363327"/>
                </a:lnTo>
                <a:lnTo>
                  <a:pt x="4498517" y="4363327"/>
                </a:lnTo>
                <a:lnTo>
                  <a:pt x="8851917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l="-8654" t="-8672" r="-8428" b="-8408"/>
            </a:stretch>
          </a:blipFill>
          <a:ln w="15238" cap="flat">
            <a:noFill/>
            <a:prstDash val="solid"/>
            <a:miter/>
          </a:ln>
          <a:effectLst>
            <a:outerShdw blurRad="368300" dir="2700000" algn="tl" rotWithShape="0">
              <a:srgbClr val="13292C"/>
            </a:outerShdw>
          </a:effectLst>
        </p:spPr>
        <p:txBody>
          <a:bodyPr rtlCol="0" anchor="ctr"/>
          <a:lstStyle/>
          <a:p>
            <a:pPr marL="0" marR="0" lvl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33366" y="6089050"/>
            <a:ext cx="1937314" cy="44759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motion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380899" y="922459"/>
            <a:ext cx="11638636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  <a:prstDash val="solid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430567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ov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ver Image Placeholder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3430006"/>
          </a:xfrm>
          <a:solidFill>
            <a:schemeClr val="tx2">
              <a:alpha val="70000"/>
            </a:schemeClr>
          </a:solidFill>
        </p:spPr>
        <p:txBody>
          <a:bodyPr tIns="504000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insert title image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9168785" y="0"/>
            <a:ext cx="3023215" cy="3430006"/>
            <a:chOff x="9171173" y="0"/>
            <a:chExt cx="3024002" cy="3430006"/>
          </a:xfrm>
        </p:grpSpPr>
        <p:sp>
          <p:nvSpPr>
            <p:cNvPr id="17" name="Rectangle 16"/>
            <p:cNvSpPr/>
            <p:nvPr userDrawn="1"/>
          </p:nvSpPr>
          <p:spPr bwMode="gray">
            <a:xfrm>
              <a:off x="11187175" y="0"/>
              <a:ext cx="1008000" cy="3430006"/>
            </a:xfrm>
            <a:prstGeom prst="rect">
              <a:avLst/>
            </a:prstGeom>
            <a:solidFill>
              <a:schemeClr val="accent1"/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8" name="Rectangle 17"/>
            <p:cNvSpPr/>
            <p:nvPr userDrawn="1"/>
          </p:nvSpPr>
          <p:spPr bwMode="gray">
            <a:xfrm>
              <a:off x="10179174" y="0"/>
              <a:ext cx="1008000" cy="343000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22" name="Rectangle 21"/>
            <p:cNvSpPr/>
            <p:nvPr userDrawn="1"/>
          </p:nvSpPr>
          <p:spPr bwMode="gray">
            <a:xfrm>
              <a:off x="9171173" y="0"/>
              <a:ext cx="1008000" cy="343000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19" name="Speaker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87925" y="5130492"/>
            <a:ext cx="10897962" cy="430887"/>
          </a:xfrm>
        </p:spPr>
        <p:txBody>
          <a:bodyPr wrap="square" anchor="t" anchorCtr="0">
            <a:noAutofit/>
          </a:bodyPr>
          <a:lstStyle>
            <a:lvl1pPr marL="0" marR="0" indent="0" algn="l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1400" b="0" baseline="0">
                <a:solidFill>
                  <a:schemeClr val="tx1"/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5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9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3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7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1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Speaker’s Name, SAP</a:t>
            </a:r>
            <a:endParaRPr lang="en-US" dirty="0"/>
          </a:p>
          <a:p>
            <a:pPr marL="0" marR="0" lvl="0" indent="0" algn="l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lang="en-US" dirty="0"/>
              <a:t>Month 00, 2017</a:t>
            </a:r>
            <a:endParaRPr lang="en-US" dirty="0"/>
          </a:p>
        </p:txBody>
      </p:sp>
      <p:sp>
        <p:nvSpPr>
          <p:cNvPr id="20" name="Presentation Title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87925" y="4024430"/>
            <a:ext cx="10896336" cy="997196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00" b="1" baseline="0"/>
            </a:lvl1pPr>
          </a:lstStyle>
          <a:p>
            <a:pPr lvl="0"/>
            <a:r>
              <a:rPr lang="en-US" dirty="0"/>
              <a:t>Presentation Title </a:t>
            </a:r>
            <a:br>
              <a:rPr lang="en-US" dirty="0"/>
            </a:br>
            <a:r>
              <a:rPr lang="en-US" dirty="0"/>
              <a:t>Goes Here and Here.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951814" y="6296443"/>
            <a:ext cx="914162" cy="425669"/>
          </a:xfrm>
          <a:prstGeom prst="rect">
            <a:avLst/>
          </a:prstGeom>
          <a:solidFill>
            <a:schemeClr val="bg1"/>
          </a:solidFill>
          <a:ln w="6350" algn="ctr">
            <a:noFill/>
            <a:miter lim="800000"/>
          </a:ln>
        </p:spPr>
        <p:txBody>
          <a:bodyPr lIns="89954" tIns="71962" rIns="89954" bIns="71962" rtlCol="0" anchor="ctr"/>
          <a:lstStyle/>
          <a:p>
            <a:pPr marR="0" algn="ctr" defTabSz="913765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" name="Picture 11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54" y="6217086"/>
            <a:ext cx="1745795" cy="40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genda items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869" y="1620000"/>
            <a:ext cx="11182288" cy="4230000"/>
          </a:xfrm>
        </p:spPr>
        <p:txBody>
          <a:bodyPr>
            <a:noAutofit/>
          </a:bodyPr>
          <a:lstStyle>
            <a:lvl1pPr marL="0" marR="0" indent="0" algn="l" defTabSz="1087755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2000" b="0"/>
            </a:lvl1pPr>
            <a:lvl2pPr marL="179705" marR="0" indent="-179705" algn="l" defTabSz="108775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2pPr>
            <a:lvl3pPr marL="359410" marR="0" indent="-179070" algn="l" defTabSz="108775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sz="1800" baseline="0"/>
            </a:lvl3pPr>
            <a:lvl4pPr marL="539750" marR="0" indent="-179705" algn="l" defTabSz="1087755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  <a:defRPr sz="1600"/>
            </a:lvl4pPr>
            <a:lvl5pPr>
              <a:buClr>
                <a:schemeClr val="accent2"/>
              </a:buClr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Agenda Item/Divider Headline</a:t>
            </a:r>
            <a:endParaRPr lang="en-US" dirty="0"/>
          </a:p>
          <a:p>
            <a:pPr lvl="1"/>
            <a:r>
              <a:rPr lang="en-US" dirty="0"/>
              <a:t>Details</a:t>
            </a:r>
            <a:endParaRPr lang="en-US" dirty="0"/>
          </a:p>
        </p:txBody>
      </p:sp>
      <p:sp>
        <p:nvSpPr>
          <p:cNvPr id="3" name="Agenda 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76362" y="391372"/>
            <a:ext cx="2212464" cy="646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1087755" rtl="0" eaLnBrk="1" latinLnBrk="0" hangingPunct="1">
              <a:spcBef>
                <a:spcPct val="0"/>
              </a:spcBef>
              <a:buNone/>
              <a:defRPr lang="en-US" sz="2800" b="1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76362" y="391372"/>
            <a:ext cx="2212464" cy="646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- column 2"/>
          <p:cNvSpPr>
            <a:spLocks noGrp="1"/>
          </p:cNvSpPr>
          <p:nvPr>
            <p:ph type="body" sz="quarter" idx="10" hasCustomPrompt="1"/>
          </p:nvPr>
        </p:nvSpPr>
        <p:spPr>
          <a:xfrm>
            <a:off x="503869" y="1620000"/>
            <a:ext cx="11183565" cy="423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  <a:endParaRPr lang="en-US" noProof="0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03870" y="504003"/>
            <a:ext cx="11183564" cy="430887"/>
          </a:xfrm>
        </p:spPr>
        <p:txBody>
          <a:bodyPr/>
          <a:lstStyle>
            <a:lvl1pPr algn="l" defTabSz="1087755" rtl="0" eaLnBrk="1" latinLnBrk="0" hangingPunct="1">
              <a:spcBef>
                <a:spcPct val="0"/>
              </a:spcBef>
              <a:buNone/>
              <a:defRPr lang="en-US" sz="2800" b="1" kern="1200" baseline="0" dirty="0">
                <a:solidFill>
                  <a:schemeClr val="tx1"/>
                </a:solidFill>
                <a:latin typeface="BentonSans Light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76362" y="391372"/>
            <a:ext cx="2212464" cy="646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3869" y="1620000"/>
            <a:ext cx="11182288" cy="4230000"/>
          </a:xfrm>
          <a:solidFill>
            <a:schemeClr val="tx2">
              <a:alpha val="70000"/>
            </a:schemeClr>
          </a:solidFill>
        </p:spPr>
        <p:txBody>
          <a:bodyPr tIns="1368000"/>
          <a:lstStyle>
            <a:lvl1pPr algn="ctr">
              <a:defRPr sz="1400" b="0"/>
            </a:lvl1pPr>
          </a:lstStyle>
          <a:p>
            <a:pPr lvl="0"/>
            <a:r>
              <a:rPr lang="en-US" dirty="0"/>
              <a:t>Click to add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76362" y="391372"/>
            <a:ext cx="2212464" cy="646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motion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380899" y="922459"/>
            <a:ext cx="11638636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  <a:prstDash val="solid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430567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Thank you and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ntact information"/>
          <p:cNvSpPr>
            <a:spLocks noGrp="1"/>
          </p:cNvSpPr>
          <p:nvPr>
            <p:ph type="body" sz="quarter" idx="10" hasCustomPrompt="1"/>
          </p:nvPr>
        </p:nvSpPr>
        <p:spPr>
          <a:xfrm>
            <a:off x="503870" y="2905487"/>
            <a:ext cx="5326613" cy="2501010"/>
          </a:xfrm>
        </p:spPr>
        <p:txBody>
          <a:bodyPr anchor="t" anchorCtr="0"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defRPr sz="1600" b="0"/>
            </a:lvl1pPr>
            <a:lvl2pPr marL="0" indent="0">
              <a:spcBef>
                <a:spcPts val="0"/>
              </a:spcBef>
              <a:buNone/>
              <a:defRPr sz="1600" b="0"/>
            </a:lvl2pPr>
          </a:lstStyle>
          <a:p>
            <a:r>
              <a:rPr lang="en-US" dirty="0"/>
              <a:t>Contact information:</a:t>
            </a:r>
            <a:endParaRPr lang="en-US" dirty="0"/>
          </a:p>
          <a:p>
            <a:pPr lvl="1"/>
            <a:r>
              <a:rPr lang="en-US" dirty="0"/>
              <a:t>F name L name</a:t>
            </a:r>
            <a:endParaRPr lang="en-US" dirty="0"/>
          </a:p>
          <a:p>
            <a:pPr lvl="1"/>
            <a:r>
              <a:rPr lang="en-US" dirty="0"/>
              <a:t>Title</a:t>
            </a:r>
            <a:endParaRPr lang="en-US" dirty="0"/>
          </a:p>
          <a:p>
            <a:pPr lvl="1"/>
            <a:r>
              <a:rPr lang="en-US" dirty="0"/>
              <a:t>Address</a:t>
            </a:r>
            <a:endParaRPr lang="en-US" dirty="0"/>
          </a:p>
          <a:p>
            <a:pPr lvl="1"/>
            <a:r>
              <a:rPr lang="en-US" dirty="0"/>
              <a:t>Phone number</a:t>
            </a:r>
            <a:endParaRPr lang="en-US" dirty="0"/>
          </a:p>
        </p:txBody>
      </p:sp>
      <p:sp>
        <p:nvSpPr>
          <p:cNvPr id="2" name="Thank you"/>
          <p:cNvSpPr>
            <a:spLocks noGrp="1"/>
          </p:cNvSpPr>
          <p:nvPr>
            <p:ph type="ctrTitle" hasCustomPrompt="1"/>
          </p:nvPr>
        </p:nvSpPr>
        <p:spPr bwMode="gray">
          <a:xfrm>
            <a:off x="503870" y="1467009"/>
            <a:ext cx="5326613" cy="923116"/>
          </a:xfrm>
        </p:spPr>
        <p:txBody>
          <a:bodyPr anchor="t" anchorCtr="0">
            <a:noAutofit/>
          </a:bodyPr>
          <a:lstStyle>
            <a:lvl1pPr>
              <a:defRPr sz="5495">
                <a:solidFill>
                  <a:schemeClr val="accent1"/>
                </a:solidFill>
                <a:latin typeface="BentonSans Light" panose="02000503000000020004" pitchFamily="2" charset="0"/>
              </a:defRPr>
            </a:lvl1pPr>
          </a:lstStyle>
          <a:p>
            <a:r>
              <a:rPr lang="en-US" dirty="0"/>
              <a:t>Thank you.</a:t>
            </a:r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503870" y="5994000"/>
            <a:ext cx="1578051" cy="360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esentation 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287927" y="2706317"/>
            <a:ext cx="8592933" cy="997196"/>
          </a:xfrm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00" b="1" baseline="0"/>
            </a:lvl1pPr>
          </a:lstStyle>
          <a:p>
            <a:pPr lvl="0"/>
            <a:r>
              <a:rPr lang="en-US" dirty="0"/>
              <a:t>Title Goes Here </a:t>
            </a:r>
            <a:br>
              <a:rPr lang="en-US" dirty="0"/>
            </a:br>
            <a:r>
              <a:rPr lang="en-US" dirty="0"/>
              <a:t>and Here and Here.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9168785" y="0"/>
            <a:ext cx="3023215" cy="6858000"/>
            <a:chOff x="9171173" y="0"/>
            <a:chExt cx="3024002" cy="6855990"/>
          </a:xfrm>
        </p:grpSpPr>
        <p:sp>
          <p:nvSpPr>
            <p:cNvPr id="17" name="Rectangle 16"/>
            <p:cNvSpPr/>
            <p:nvPr userDrawn="1"/>
          </p:nvSpPr>
          <p:spPr bwMode="gray">
            <a:xfrm>
              <a:off x="11187175" y="0"/>
              <a:ext cx="1008000" cy="6855990"/>
            </a:xfrm>
            <a:prstGeom prst="rect">
              <a:avLst/>
            </a:prstGeom>
            <a:solidFill>
              <a:schemeClr val="accent1"/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8" name="Rectangle 17"/>
            <p:cNvSpPr/>
            <p:nvPr userDrawn="1"/>
          </p:nvSpPr>
          <p:spPr bwMode="gray">
            <a:xfrm>
              <a:off x="10179174" y="0"/>
              <a:ext cx="1008000" cy="685599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22" name="Rectangle 21"/>
            <p:cNvSpPr/>
            <p:nvPr userDrawn="1"/>
          </p:nvSpPr>
          <p:spPr bwMode="gray">
            <a:xfrm>
              <a:off x="9171173" y="0"/>
              <a:ext cx="1008000" cy="685599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376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401" y="309443"/>
            <a:ext cx="11506196" cy="369332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9401" y="935992"/>
            <a:ext cx="11506197" cy="5579111"/>
          </a:xfrm>
        </p:spPr>
        <p:txBody>
          <a:bodyPr>
            <a:normAutofit/>
          </a:bodyPr>
          <a:lstStyle>
            <a:lvl1pPr marL="304800" indent="-304800">
              <a:buFont typeface="Wingdings" panose="05000000000000000000" pitchFamily="2" charset="2"/>
              <a:buChar char="Ø"/>
              <a:defRPr sz="240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914400" indent="-304800">
              <a:buFont typeface="Wingdings" panose="05000000000000000000" pitchFamily="2" charset="2"/>
              <a:buChar char="l"/>
              <a:defRPr sz="2135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675765" indent="-457200">
              <a:buFont typeface="Wingdings" panose="05000000000000000000" pitchFamily="2" charset="2"/>
              <a:buChar char="n"/>
              <a:defRPr sz="1865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2132965" indent="-304800">
              <a:buFont typeface="Wingdings" panose="05000000000000000000" pitchFamily="2" charset="2"/>
              <a:buChar char="u"/>
              <a:defRPr sz="160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742565" indent="-304800">
              <a:buFont typeface="Wingdings" panose="05000000000000000000" pitchFamily="2" charset="2"/>
              <a:buChar char="ü"/>
              <a:defRPr sz="160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kumimoji="1" lang="zh-CN" altLang="en-US"/>
              <a:t>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第二级</a:t>
            </a:r>
            <a:endParaRPr kumimoji="1" lang="zh-CN" altLang="en-US"/>
          </a:p>
          <a:p>
            <a:pPr lvl="2"/>
            <a:r>
              <a:rPr kumimoji="1" lang="zh-CN" altLang="en-US"/>
              <a:t>第三级</a:t>
            </a:r>
            <a:endParaRPr kumimoji="1" lang="zh-CN" altLang="en-US"/>
          </a:p>
          <a:p>
            <a:pPr lvl="3"/>
            <a:r>
              <a:rPr kumimoji="1" lang="zh-CN" altLang="en-US"/>
              <a:t>第四级</a:t>
            </a:r>
            <a:endParaRPr kumimoji="1" lang="zh-CN" altLang="en-US"/>
          </a:p>
          <a:p>
            <a:pPr lvl="4"/>
            <a:r>
              <a:rPr kumimoji="1" lang="zh-CN" altLang="en-US"/>
              <a:t>第五级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983" y="365042"/>
            <a:ext cx="10516036" cy="4308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7982" y="6356467"/>
            <a:ext cx="2744073" cy="365040"/>
          </a:xfrm>
          <a:prstGeom prst="rect">
            <a:avLst/>
          </a:prstGeom>
        </p:spPr>
        <p:txBody>
          <a:bodyPr/>
          <a:lstStyle/>
          <a:p>
            <a:fld id="{394FC81E-DD60-460C-A2CB-B2735C2306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36" y="6356467"/>
            <a:ext cx="4113729" cy="36504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948" y="6356467"/>
            <a:ext cx="2744072" cy="365040"/>
          </a:xfrm>
          <a:prstGeom prst="rect">
            <a:avLst/>
          </a:prstGeom>
        </p:spPr>
        <p:txBody>
          <a:bodyPr/>
          <a:lstStyle/>
          <a:p>
            <a:fld id="{A9FD48A8-655E-4BA6-8676-6D88FCFB5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ote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869" y="1800001"/>
            <a:ext cx="11182288" cy="3285032"/>
          </a:xfrm>
        </p:spPr>
        <p:txBody>
          <a:bodyPr/>
          <a:lstStyle>
            <a:lvl1pPr marL="395605" indent="-395605">
              <a:lnSpc>
                <a:spcPct val="90000"/>
              </a:lnSpc>
              <a:spcBef>
                <a:spcPts val="600"/>
              </a:spcBef>
              <a:defRPr sz="5995" b="1">
                <a:solidFill>
                  <a:schemeClr val="tx1"/>
                </a:solidFill>
              </a:defRPr>
            </a:lvl1pPr>
            <a:lvl2pPr marL="395605" indent="0">
              <a:buNone/>
              <a:defRPr sz="12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 dirty="0"/>
              <a:t>“Quote goes here </a:t>
            </a:r>
            <a:br>
              <a:rPr lang="en-US" noProof="0" dirty="0"/>
            </a:br>
            <a:r>
              <a:rPr lang="en-US" noProof="0" dirty="0"/>
              <a:t>and here.”</a:t>
            </a:r>
            <a:endParaRPr lang="en-US" noProof="0" dirty="0"/>
          </a:p>
          <a:p>
            <a:pPr lvl="1"/>
            <a:r>
              <a:rPr lang="en-US" noProof="0" dirty="0"/>
              <a:t>Source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 with motion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236158" y="1142736"/>
            <a:ext cx="11792689" cy="220929"/>
          </a:xfrm>
          <a:prstGeom prst="rect">
            <a:avLst/>
          </a:prstGeom>
          <a:solidFill>
            <a:schemeClr val="bg1"/>
          </a:solidFill>
          <a:ln w="6350" algn="ctr">
            <a:noFill/>
            <a:miter lim="800000"/>
          </a:ln>
        </p:spPr>
        <p:txBody>
          <a:bodyPr lIns="89956" tIns="71964" rIns="89956" bIns="71964" rtlCol="0" anchor="ctr"/>
          <a:lstStyle/>
          <a:p>
            <a:pPr marR="0" algn="ctr" defTabSz="913765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kumimoji="0" lang="en-US" sz="20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 bwMode="black">
          <a:xfrm>
            <a:off x="503869" y="319336"/>
            <a:ext cx="11183564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eal cover with anvil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/>
          <a:srcRect t="156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gray"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4118"/>
            </a:srgbClr>
          </a:solidFill>
          <a:ln w="25400" algn="ctr">
            <a:noFill/>
            <a:miter lim="800000"/>
          </a:ln>
        </p:spPr>
        <p:txBody>
          <a:bodyPr lIns="89977" tIns="71981" rIns="89977" bIns="71981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Anvil" descr="preencoded.png"/>
          <p:cNvSpPr/>
          <p:nvPr userDrawn="1"/>
        </p:nvSpPr>
        <p:spPr>
          <a:xfrm>
            <a:off x="568885" y="1456506"/>
            <a:ext cx="7344329" cy="3621140"/>
          </a:xfrm>
          <a:custGeom>
            <a:avLst/>
            <a:gdLst>
              <a:gd name="connsiteX0" fmla="*/ 0 w 8851917"/>
              <a:gd name="connsiteY0" fmla="*/ 0 h 4363327"/>
              <a:gd name="connsiteX1" fmla="*/ 0 w 8851917"/>
              <a:gd name="connsiteY1" fmla="*/ 4363327 h 4363327"/>
              <a:gd name="connsiteX2" fmla="*/ 4498517 w 8851917"/>
              <a:gd name="connsiteY2" fmla="*/ 4363327 h 4363327"/>
              <a:gd name="connsiteX3" fmla="*/ 8851917 w 8851917"/>
              <a:gd name="connsiteY3" fmla="*/ 0 h 4363327"/>
              <a:gd name="connsiteX4" fmla="*/ 0 w 8851917"/>
              <a:gd name="connsiteY4" fmla="*/ 0 h 43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1917" h="4363327">
                <a:moveTo>
                  <a:pt x="0" y="0"/>
                </a:moveTo>
                <a:lnTo>
                  <a:pt x="0" y="4363327"/>
                </a:lnTo>
                <a:lnTo>
                  <a:pt x="4498517" y="4363327"/>
                </a:lnTo>
                <a:lnTo>
                  <a:pt x="8851917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l="-8654" t="-8672" r="-8428" b="-8408"/>
            </a:stretch>
          </a:blipFill>
          <a:ln w="15238" cap="flat">
            <a:noFill/>
            <a:prstDash val="solid"/>
            <a:miter/>
          </a:ln>
          <a:effectLst>
            <a:outerShdw blurRad="368300" dir="2700000" algn="tl" rotWithShape="0">
              <a:srgbClr val="13292C"/>
            </a:outerShdw>
          </a:effectLst>
        </p:spPr>
        <p:txBody>
          <a:bodyPr rtlCol="0" anchor="ctr"/>
          <a:lstStyle/>
          <a:p>
            <a:pPr marL="0" marR="0" lvl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33366" y="6089050"/>
            <a:ext cx="1937314" cy="44759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image" Target="../media/image5.png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/>
        </p:nvSpPr>
        <p:spPr bwMode="black">
          <a:xfrm>
            <a:off x="11552816" y="6536754"/>
            <a:ext cx="134617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455" indent="-84455">
              <a:buClr>
                <a:schemeClr val="tx1"/>
              </a:buClr>
              <a:buFont typeface="Arial" panose="020B0604020202020204" pitchFamily="34" charset="0"/>
              <a:buChar char="©"/>
              <a:defRPr sz="600"/>
            </a:lvl1pPr>
          </a:lstStyle>
          <a:p>
            <a:pPr marL="0" lvl="0" indent="0" algn="r">
              <a:buNone/>
            </a:pPr>
            <a:fld id="{0BDC132A-5C91-4078-9777-31DA19A62E0A}" type="slidenum">
              <a:rPr lang="en-US" sz="900" noProof="0" smtClean="0">
                <a:latin typeface="BentonSans Light" panose="02000503000000020004" pitchFamily="2" charset="0"/>
              </a:rPr>
            </a:fld>
            <a:endParaRPr lang="en-US" sz="900" noProof="0" dirty="0">
              <a:latin typeface="BentonSans Light" panose="02000503000000020004" pitchFamily="2" charset="0"/>
            </a:endParaRPr>
          </a:p>
        </p:txBody>
      </p:sp>
      <p:sp>
        <p:nvSpPr>
          <p:cNvPr id="10" name="Copyright"/>
          <p:cNvSpPr txBox="1"/>
          <p:nvPr/>
        </p:nvSpPr>
        <p:spPr bwMode="black">
          <a:xfrm>
            <a:off x="503870" y="6559837"/>
            <a:ext cx="226908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3820" marR="0" indent="-83820" algn="l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©"/>
              <a:defRPr/>
            </a:pPr>
            <a:r>
              <a:rPr lang="en-US" sz="600" noProof="0" dirty="0">
                <a:solidFill>
                  <a:schemeClr val="tx1"/>
                </a:solidFill>
                <a:latin typeface="BentonSans Light" panose="02000503000000020004" pitchFamily="2" charset="0"/>
              </a:rPr>
              <a:t>20</a:t>
            </a:r>
            <a:r>
              <a:rPr lang="en-US" altLang="zh-CN" sz="600" noProof="0" dirty="0">
                <a:solidFill>
                  <a:schemeClr val="tx1"/>
                </a:solidFill>
                <a:latin typeface="BentonSans Light" panose="02000503000000020004" pitchFamily="2" charset="0"/>
              </a:rPr>
              <a:t>21</a:t>
            </a:r>
            <a:r>
              <a:rPr lang="en-US" sz="600" noProof="0" dirty="0">
                <a:solidFill>
                  <a:schemeClr val="tx1"/>
                </a:solidFill>
                <a:latin typeface="BentonSans Light" panose="02000503000000020004" pitchFamily="2" charset="0"/>
              </a:rPr>
              <a:t> SAP SE or an SAP affiliate company. All rights reserved. </a:t>
            </a:r>
            <a:endParaRPr kumimoji="0" lang="en-US" sz="600" b="0" i="0" u="none" kern="0" baseline="0" dirty="0">
              <a:solidFill>
                <a:schemeClr val="tx1"/>
              </a:solidFill>
              <a:latin typeface="BentonSans Light" panose="02000503000000020004" pitchFamily="2" charset="0"/>
              <a:ea typeface="Arial Unicode MS" panose="020B0604020202020204" charset="-122"/>
              <a:cs typeface="Arial Unicode MS" panose="020B0604020202020204" pitchFamily="34" charset="-128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3870" y="1620000"/>
            <a:ext cx="11183564" cy="4230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level</a:t>
            </a:r>
            <a:endParaRPr lang="en-US" noProof="0" dirty="0"/>
          </a:p>
          <a:p>
            <a:pPr lvl="1"/>
            <a:r>
              <a:rPr lang="en-US" noProof="0" dirty="0"/>
              <a:t>Second level</a:t>
            </a:r>
            <a:endParaRPr lang="en-US" noProof="0" dirty="0"/>
          </a:p>
          <a:p>
            <a:pPr lvl="2"/>
            <a:r>
              <a:rPr lang="en-US" noProof="0" dirty="0"/>
              <a:t>Third level</a:t>
            </a:r>
            <a:endParaRPr lang="en-US" noProof="0" dirty="0"/>
          </a:p>
          <a:p>
            <a:pPr lvl="3"/>
            <a:r>
              <a:rPr lang="en-US" noProof="0" dirty="0"/>
              <a:t>Fourth level</a:t>
            </a:r>
            <a:endParaRPr lang="en-US" noProof="0" dirty="0"/>
          </a:p>
          <a:p>
            <a:pPr lvl="4"/>
            <a:r>
              <a:rPr lang="en-US" noProof="0" dirty="0"/>
              <a:t>Fifth level</a:t>
            </a:r>
            <a:endParaRPr lang="en-US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03870" y="504003"/>
            <a:ext cx="11183564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  <a:endParaRPr lang="en-US" noProof="0" dirty="0"/>
          </a:p>
        </p:txBody>
      </p:sp>
      <p:grpSp>
        <p:nvGrpSpPr>
          <p:cNvPr id="4" name="Group 3"/>
          <p:cNvGrpSpPr/>
          <p:nvPr/>
        </p:nvGrpSpPr>
        <p:grpSpPr>
          <a:xfrm>
            <a:off x="1" y="0"/>
            <a:ext cx="12193625" cy="251942"/>
            <a:chOff x="0" y="0"/>
            <a:chExt cx="12196800" cy="251942"/>
          </a:xfrm>
        </p:grpSpPr>
        <p:sp>
          <p:nvSpPr>
            <p:cNvPr id="13" name="Rectangle 12"/>
            <p:cNvSpPr/>
            <p:nvPr userDrawn="1"/>
          </p:nvSpPr>
          <p:spPr bwMode="gray">
            <a:xfrm>
              <a:off x="0" y="0"/>
              <a:ext cx="12196800" cy="251942"/>
            </a:xfrm>
            <a:prstGeom prst="rect">
              <a:avLst/>
            </a:prstGeom>
            <a:solidFill>
              <a:srgbClr val="000000"/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lvl="0" algn="ctr" defTabSz="913765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grpSp>
          <p:nvGrpSpPr>
            <p:cNvPr id="14" name="Secondary Motion Band"/>
            <p:cNvGrpSpPr/>
            <p:nvPr userDrawn="1"/>
          </p:nvGrpSpPr>
          <p:grpSpPr>
            <a:xfrm>
              <a:off x="10683752" y="0"/>
              <a:ext cx="1513048" cy="251942"/>
              <a:chOff x="10682127" y="0"/>
              <a:chExt cx="1513048" cy="252000"/>
            </a:xfrm>
          </p:grpSpPr>
          <p:sp>
            <p:nvSpPr>
              <p:cNvPr id="15" name="Rectangle 14"/>
              <p:cNvSpPr/>
              <p:nvPr userDrawn="1"/>
            </p:nvSpPr>
            <p:spPr bwMode="gray">
              <a:xfrm>
                <a:off x="11691175" y="0"/>
                <a:ext cx="504000" cy="252000"/>
              </a:xfrm>
              <a:prstGeom prst="rect">
                <a:avLst/>
              </a:prstGeom>
              <a:solidFill>
                <a:schemeClr val="accent1"/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3765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gray">
              <a:xfrm>
                <a:off x="11186476" y="0"/>
                <a:ext cx="504000" cy="2520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3765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20" name="Rectangle 19"/>
              <p:cNvSpPr/>
              <p:nvPr userDrawn="1"/>
            </p:nvSpPr>
            <p:spPr bwMode="gray">
              <a:xfrm>
                <a:off x="10682127" y="0"/>
                <a:ext cx="504000" cy="252000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3765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976362" y="391372"/>
            <a:ext cx="2212464" cy="6462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</p:sldLayoutIdLst>
  <p:hf hdr="0" ftr="0" dt="0"/>
  <p:txStyles>
    <p:titleStyle>
      <a:lvl1pPr algn="l" defTabSz="1087755" rtl="0" eaLnBrk="1" latinLnBrk="0" hangingPunct="1">
        <a:spcBef>
          <a:spcPct val="0"/>
        </a:spcBef>
        <a:buNone/>
        <a:defRPr sz="2800" b="1" kern="120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7755" rtl="0" eaLnBrk="1" latinLnBrk="0" hangingPunct="1">
        <a:spcBef>
          <a:spcPts val="1800"/>
        </a:spcBef>
        <a:buClr>
          <a:schemeClr val="accent1"/>
        </a:buClr>
        <a:buSzPct val="80000"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9705" indent="-179705" algn="l" defTabSz="1087755" rtl="0" eaLnBrk="1" latinLnBrk="0" hangingPunct="1">
        <a:spcBef>
          <a:spcPts val="600"/>
        </a:spcBef>
        <a:buClr>
          <a:schemeClr val="accent1"/>
        </a:buClr>
        <a:buSzPct val="10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79070" algn="l" defTabSz="1087755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79705" algn="l" defTabSz="1087755" rtl="0" eaLnBrk="1" latinLnBrk="0" hangingPunct="1">
        <a:spcBef>
          <a:spcPts val="300"/>
        </a:spcBef>
        <a:buClr>
          <a:schemeClr val="tx1"/>
        </a:buClr>
        <a:buSzPct val="12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9455" indent="-179705" algn="l" defTabSz="1087755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91485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5680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79875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3435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75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195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551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970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390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746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65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616952" y="2020013"/>
            <a:ext cx="9010458" cy="1107708"/>
          </a:xfrm>
          <a:prstGeom prst="rect">
            <a:avLst/>
          </a:prstGeom>
        </p:spPr>
        <p:txBody>
          <a:bodyPr/>
          <a:lstStyle>
            <a:lvl1pPr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 spc="-50">
                <a:ln w="3175">
                  <a:noFill/>
                </a:ln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  <a:lvl2pPr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defTabSz="93218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087120" eaLnBrk="0" fontAlgn="auto">
              <a:defRPr/>
            </a:pPr>
            <a:r>
              <a:rPr lang="en-US" altLang="zh-CN" sz="8795" spc="0" dirty="0">
                <a:gradFill flip="none" rotWithShape="1">
                  <a:gsLst>
                    <a:gs pos="37000">
                      <a:srgbClr val="FF6F00"/>
                    </a:gs>
                    <a:gs pos="100000">
                      <a:srgbClr val="FFAB00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+mj-cs"/>
                <a:sym typeface="Arial" panose="020B0604020202020204" pitchFamily="34" charset="0"/>
              </a:rPr>
              <a:t>BOS CLOUD</a:t>
            </a:r>
            <a:endParaRPr lang="en-US" sz="8795" spc="0" dirty="0">
              <a:gradFill flip="none" rotWithShape="1">
                <a:gsLst>
                  <a:gs pos="37000">
                    <a:srgbClr val="FF6F00"/>
                  </a:gs>
                  <a:gs pos="100000">
                    <a:srgbClr val="FFAB00"/>
                  </a:gs>
                </a:gsLst>
                <a:lin ang="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6622" y="4582586"/>
            <a:ext cx="3607676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8839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defRPr/>
            </a:pPr>
            <a:r>
              <a:rPr lang="en-US" altLang="zh-CN" sz="1200" kern="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BOSCloud</a:t>
            </a:r>
            <a:r>
              <a:rPr lang="en-US" altLang="zh-CN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 Jiangsu Science and Technology Co., Ltd.</a:t>
            </a:r>
            <a:br>
              <a:rPr lang="en-US" altLang="zh-CN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zh-CN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2026 </a:t>
            </a:r>
            <a:r>
              <a:rPr lang="zh-CN" altLang="en-US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年 </a:t>
            </a:r>
            <a:r>
              <a:rPr lang="en-US" altLang="zh-CN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05</a:t>
            </a:r>
            <a:r>
              <a:rPr lang="zh-CN" altLang="en-US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月 </a:t>
            </a:r>
            <a:r>
              <a:rPr lang="en-US" altLang="zh-CN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11 </a:t>
            </a:r>
            <a:r>
              <a:rPr lang="zh-CN" altLang="en-US" sz="1200" kern="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 panose="020B0604020202020204" pitchFamily="34" charset="0"/>
              </a:rPr>
              <a:t>日</a:t>
            </a:r>
            <a:endParaRPr lang="en-US" sz="1200" kern="0" dirty="0" err="1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"/>
          <a:srcRect r="52199"/>
          <a:stretch>
            <a:fillRect/>
          </a:stretch>
        </p:blipFill>
        <p:spPr>
          <a:xfrm>
            <a:off x="8360257" y="6038703"/>
            <a:ext cx="1033546" cy="6735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2351" y="3277880"/>
            <a:ext cx="6094413" cy="36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7120" eaLnBrk="0"/>
            <a:r>
              <a:rPr lang="en-US" altLang="zh-CN" sz="1800" b="1" dirty="0">
                <a:gradFill flip="none" rotWithShape="1">
                  <a:gsLst>
                    <a:gs pos="37000">
                      <a:srgbClr val="FF6F00"/>
                    </a:gs>
                    <a:gs pos="100000">
                      <a:srgbClr val="FFAB00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SAP Public Cloud China Leader</a:t>
            </a:r>
            <a:endParaRPr lang="en-US" altLang="zh-CN" sz="1800" b="1" dirty="0">
              <a:gradFill flip="none" rotWithShape="1">
                <a:gsLst>
                  <a:gs pos="37000">
                    <a:srgbClr val="FF6F00"/>
                  </a:gs>
                  <a:gs pos="100000">
                    <a:srgbClr val="FFAB00"/>
                  </a:gs>
                </a:gsLst>
                <a:lin ang="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553720"/>
          </a:xfrm>
        </p:spPr>
        <p:txBody>
          <a:bodyPr/>
          <a:lstStyle/>
          <a:p>
            <a:r>
              <a:rPr lang="zh-CN" altLang="en-US" sz="3600" dirty="0">
                <a:ea typeface="宋体" panose="02010600030101010101" pitchFamily="2" charset="-122"/>
              </a:rPr>
              <a:t>已完成事项</a:t>
            </a:r>
            <a:r>
              <a:rPr lang="en-US" altLang="zh-CN" sz="3600" dirty="0">
                <a:ea typeface="宋体" panose="02010600030101010101" pitchFamily="2" charset="-122"/>
              </a:rPr>
              <a:t>-</a:t>
            </a:r>
            <a:r>
              <a:rPr lang="zh-CN" altLang="en-US" sz="3600" dirty="0">
                <a:ea typeface="宋体" panose="02010600030101010101" pitchFamily="2" charset="-122"/>
              </a:rPr>
              <a:t>开发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423" y="1032012"/>
            <a:ext cx="10873946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     </a:t>
            </a:r>
            <a:r>
              <a:rPr 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开发进度：</a:t>
            </a:r>
            <a:endParaRPr lang="en-US" altLang="zh-CN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520" y="1381760"/>
            <a:ext cx="9370695" cy="50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553720"/>
          </a:xfrm>
        </p:spPr>
        <p:txBody>
          <a:bodyPr/>
          <a:lstStyle/>
          <a:p>
            <a:r>
              <a:rPr lang="zh-CN" altLang="en-US" sz="3600" dirty="0">
                <a:ea typeface="宋体" panose="02010600030101010101" pitchFamily="2" charset="-122"/>
              </a:rPr>
              <a:t>已完成事项</a:t>
            </a:r>
            <a:r>
              <a:rPr lang="en-US" altLang="zh-CN" sz="3600" dirty="0">
                <a:ea typeface="宋体" panose="02010600030101010101" pitchFamily="2" charset="-122"/>
              </a:rPr>
              <a:t>-</a:t>
            </a:r>
            <a:r>
              <a:rPr lang="zh-CN" altLang="en-US" sz="3600" dirty="0">
                <a:ea typeface="宋体" panose="02010600030101010101" pitchFamily="2" charset="-122"/>
              </a:rPr>
              <a:t>开发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0768" y="1099957"/>
            <a:ext cx="10873946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Teams 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会议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 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演示以及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DEMO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录制：</a:t>
            </a:r>
            <a:endParaRPr lang="en-US" altLang="zh-CN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669415"/>
            <a:ext cx="82296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553720"/>
          </a:xfrm>
        </p:spPr>
        <p:txBody>
          <a:bodyPr/>
          <a:lstStyle/>
          <a:p>
            <a:r>
              <a:rPr lang="zh-CN" sz="3600" dirty="0">
                <a:ea typeface="宋体" panose="02010600030101010101" pitchFamily="2" charset="-122"/>
              </a:rPr>
              <a:t>实施阶段进度</a:t>
            </a:r>
            <a:r>
              <a:rPr lang="en-US" altLang="zh-CN" sz="3600" dirty="0">
                <a:ea typeface="宋体" panose="02010600030101010101" pitchFamily="2" charset="-122"/>
              </a:rPr>
              <a:t>-</a:t>
            </a:r>
            <a:r>
              <a:rPr lang="zh-CN" altLang="en-US" sz="3600" dirty="0">
                <a:ea typeface="宋体" panose="02010600030101010101" pitchFamily="2" charset="-122"/>
              </a:rPr>
              <a:t>已完成事项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873" y="1458097"/>
            <a:ext cx="10873946" cy="4801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📊 </a:t>
            </a:r>
            <a:r>
              <a:rPr lang="en-US" altLang="zh-CN" sz="2400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 </a:t>
            </a: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主数据准备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1. 物料主数据 - 测试系统已导入</a:t>
            </a: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2. 客户主数据 - 测试系统已导入</a:t>
            </a: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3. 供应商主数据 - 测试系统已导入</a:t>
            </a: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sz="2400" b="1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⚙</a:t>
            </a:r>
            <a:r>
              <a:rPr lang="en-US" altLang="zh-CN" sz="2400" b="1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rgbClr val="2E3033"/>
                </a:solidFill>
                <a:latin typeface="微软雅黑" panose="020B0503020204020204" charset="-122"/>
                <a:ea typeface="微软雅黑" panose="020B0503020204020204" charset="-122"/>
              </a:rPr>
              <a:t>系统配置</a:t>
            </a:r>
            <a:endParaRPr lang="en-US" altLang="zh-CN" sz="2400" b="1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b="0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4. 各模块系统配置 - 初步完成</a:t>
            </a:r>
            <a:endParaRPr lang="zh-CN" altLang="en-US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zh-CN" altLang="en-US" b="0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5. 用户管理培训</a:t>
            </a:r>
            <a:r>
              <a:rPr lang="en-US" altLang="zh-CN" b="0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&amp;</a:t>
            </a:r>
            <a:r>
              <a:rPr lang="zh-CN" altLang="en-US" b="0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操作手册</a:t>
            </a:r>
            <a:endParaRPr lang="zh-CN" altLang="en-US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sz="2400" b="1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ECC</a:t>
            </a:r>
            <a:r>
              <a:rPr lang="zh-CN" altLang="en-US" sz="2400" b="1" i="0" kern="0" dirty="0">
                <a:solidFill>
                  <a:srgbClr val="2E30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静态数据导出程序植入</a:t>
            </a:r>
            <a:endParaRPr lang="zh-CN" altLang="en-US" sz="2400" b="1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553720"/>
          </a:xfrm>
        </p:spPr>
        <p:txBody>
          <a:bodyPr/>
          <a:lstStyle/>
          <a:p>
            <a:r>
              <a:rPr lang="zh-CN" altLang="en-US" sz="3600" dirty="0">
                <a:ea typeface="宋体" panose="02010600030101010101" pitchFamily="2" charset="-122"/>
              </a:rPr>
              <a:t>实施阶段进度</a:t>
            </a:r>
            <a:r>
              <a:rPr lang="en-US" altLang="zh-CN" sz="3600" dirty="0">
                <a:ea typeface="宋体" panose="02010600030101010101" pitchFamily="2" charset="-122"/>
              </a:rPr>
              <a:t>-</a:t>
            </a:r>
            <a:r>
              <a:rPr lang="zh-CN" altLang="en-US" sz="3600" dirty="0">
                <a:ea typeface="宋体" panose="02010600030101010101" pitchFamily="2" charset="-122"/>
              </a:rPr>
              <a:t>待成事项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130" y="1116330"/>
            <a:ext cx="10874375" cy="52444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1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、程序开发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-</a:t>
            </a:r>
            <a:r>
              <a:rPr 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帛丝</a:t>
            </a:r>
            <a:endParaRPr lang="zh-CN" altLang="en-US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zh-CN" altLang="en-US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zh-CN" altLang="en-US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zh-CN" altLang="en-US" sz="1800" b="1" kern="0" dirty="0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2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、模拟端到端业务流程测试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&amp;DEMO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录制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-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帛丝</a:t>
            </a: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Char char="•"/>
            </a:pP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根据用户提供的样本数据搭建测试过程</a:t>
            </a: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3、程序测试-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门富士</a:t>
            </a: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Char char="•"/>
            </a:pP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第二轮程序测试；德国门富士用户根据测试系统已导入数据自主测试，截止至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5.31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前需要完成</a:t>
            </a: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zh-CN" altLang="en-US" sz="1600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sz="1800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28065" y="1521460"/>
          <a:ext cx="912622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650"/>
                <a:gridCol w="1637030"/>
                <a:gridCol w="1174115"/>
                <a:gridCol w="1312545"/>
                <a:gridCol w="4500880"/>
              </a:tblGrid>
              <a:tr h="2686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序号</a:t>
                      </a: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开发程序名称</a:t>
                      </a: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/>
                        <a:t>FS</a:t>
                      </a:r>
                      <a:r>
                        <a:rPr lang="zh-CN" altLang="en-US" sz="1000">
                          <a:ea typeface="宋体" panose="02010600030101010101" pitchFamily="2" charset="-122"/>
                        </a:rPr>
                        <a:t>计划完成时间</a:t>
                      </a:r>
                      <a:endParaRPr lang="zh-CN" altLang="en-US" sz="100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开发计划完成时间</a:t>
                      </a: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备注</a:t>
                      </a:r>
                      <a:endParaRPr lang="zh-CN" altLang="en-US" sz="1000"/>
                    </a:p>
                  </a:txBody>
                  <a:tcPr/>
                </a:tc>
              </a:tr>
              <a:tr h="19939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/>
                        <a:t>ZMM_MAT</a:t>
                      </a:r>
                      <a:r>
                        <a:rPr lang="zh-CN" altLang="en-US" sz="1000">
                          <a:ea typeface="宋体" panose="02010600030101010101" pitchFamily="2" charset="-122"/>
                        </a:rPr>
                        <a:t>系列程序</a:t>
                      </a:r>
                      <a:endParaRPr lang="zh-CN" altLang="en-US" sz="100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需要门富士会议演示业务操作背景</a:t>
                      </a:r>
                      <a:endParaRPr lang="zh-CN" altLang="en-US" sz="1000"/>
                    </a:p>
                  </a:txBody>
                  <a:tcPr/>
                </a:tc>
              </a:tr>
              <a:tr h="2819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00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/>
                        <a:t>ZMEA</a:t>
                      </a:r>
                      <a:r>
                        <a:rPr lang="zh-CN" altLang="en-US" sz="1000">
                          <a:ea typeface="宋体" panose="02010600030101010101" pitchFamily="2" charset="-122"/>
                        </a:rPr>
                        <a:t>功能</a:t>
                      </a:r>
                      <a:endParaRPr lang="zh-CN" altLang="en-US" sz="100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需要门富士会议演示业务操作背景</a:t>
                      </a:r>
                      <a:endParaRPr lang="zh-CN" altLang="en-US" sz="1000"/>
                    </a:p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3321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3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ZMM_BANF_COCKPiT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/>
                        <a:t>2026-05-17</a:t>
                      </a:r>
                      <a:endParaRPr lang="en-US" altLang="zh-CN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2362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/>
                        <a:t>4</a:t>
                      </a:r>
                      <a:endParaRPr lang="en-US" altLang="zh-CN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/>
                        <a:t>系列业务单据打印模版</a:t>
                      </a: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需要门富士会议演示业务操作背景</a:t>
                      </a:r>
                      <a:endParaRPr lang="zh-CN" altLang="en-US" sz="1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584" y="459901"/>
            <a:ext cx="10561173" cy="553720"/>
          </a:xfrm>
        </p:spPr>
        <p:txBody>
          <a:bodyPr/>
          <a:lstStyle/>
          <a:p>
            <a:r>
              <a:rPr lang="zh-CN" altLang="en-US" sz="3600" dirty="0">
                <a:ea typeface="宋体" panose="02010600030101010101" pitchFamily="2" charset="-122"/>
              </a:rPr>
              <a:t>实施阶段进度</a:t>
            </a:r>
            <a:r>
              <a:rPr lang="en-US" altLang="zh-CN" sz="3600" dirty="0">
                <a:ea typeface="宋体" panose="02010600030101010101" pitchFamily="2" charset="-122"/>
              </a:rPr>
              <a:t>-</a:t>
            </a:r>
            <a:r>
              <a:rPr lang="zh-CN" altLang="en-US" sz="3600" dirty="0">
                <a:ea typeface="宋体" panose="02010600030101010101" pitchFamily="2" charset="-122"/>
              </a:rPr>
              <a:t>待成事项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130" y="1116330"/>
            <a:ext cx="10874375" cy="52444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4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</a:rPr>
              <a:t>、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测试系统静态数据收集 - 门富士</a:t>
            </a: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    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📦 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BOM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主数据；待德国用户导出数据进行验证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中山团队支持</a:t>
            </a: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    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🛠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工艺路线主数据；待德国用户导出数据进行验证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中山团队支持</a:t>
            </a: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    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📋 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采购信息记录；待德国用户导出数据进行验证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中山团队支持</a:t>
            </a: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    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🔗 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 VC - 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相关性；待德国用户导出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数据进行验证</a:t>
            </a:r>
            <a:r>
              <a:rPr lang="en-US" altLang="zh-CN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中山团队支持</a:t>
            </a: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5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、</a:t>
            </a:r>
            <a:r>
              <a:rPr lang="en-US" altLang="zh-CN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SAP</a:t>
            </a:r>
            <a:r>
              <a:rPr lang="zh-CN" altLang="en-US" b="1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正式系统静态数据准备和导入-帛丝</a:t>
            </a: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ECC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程序植入至正式系统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门富士中山</a:t>
            </a: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Char char="•"/>
            </a:pP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上线前正式系统静态数据收集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门富士中山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&amp;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门富士德国（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6.10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之前完成）</a:t>
            </a:r>
            <a:endParaRPr lang="zh-CN" altLang="en-US" sz="1600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Char char="•"/>
            </a:pP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静态数据迁移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-BOS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（</a:t>
            </a:r>
            <a:r>
              <a:rPr lang="en-US" altLang="zh-CN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6.20</a:t>
            </a:r>
            <a:r>
              <a:rPr lang="zh-CN" altLang="en-US" sz="1600" kern="0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8"/>
                <a:sym typeface="+mn-ea"/>
              </a:rPr>
              <a:t>之前完成）</a:t>
            </a:r>
            <a:endParaRPr lang="zh-CN" altLang="en-US" sz="1600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  <a:sym typeface="+mn-ea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sz="1800" b="1" kern="0" dirty="0"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zh-CN" altLang="en-US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b="0" i="0" kern="0" dirty="0">
              <a:solidFill>
                <a:srgbClr val="2E3033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8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altLang="zh-CN" dirty="0">
              <a:solidFill>
                <a:srgbClr val="2E3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699*150"/>
  <p:tag name="TABLE_ENDDRAG_RECT" val="80*119*699*15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2_SAP_2017_16x9_white">
  <a:themeElements>
    <a:clrScheme name="SAP_colors_2017">
      <a:dk1>
        <a:srgbClr val="000000"/>
      </a:dk1>
      <a:lt1>
        <a:srgbClr val="FFFFFF"/>
      </a:lt1>
      <a:dk2>
        <a:srgbClr val="CCCCCC"/>
      </a:dk2>
      <a:lt2>
        <a:srgbClr val="999999"/>
      </a:lt2>
      <a:accent1>
        <a:srgbClr val="F0AB00"/>
      </a:accent1>
      <a:accent2>
        <a:srgbClr val="666666"/>
      </a:accent2>
      <a:accent3>
        <a:srgbClr val="008FD3"/>
      </a:accent3>
      <a:accent4>
        <a:srgbClr val="4FB81C"/>
      </a:accent4>
      <a:accent5>
        <a:srgbClr val="E35500"/>
      </a:accent5>
      <a:accent6>
        <a:srgbClr val="970A82"/>
      </a:accent6>
      <a:hlink>
        <a:srgbClr val="008FD3"/>
      </a:hlink>
      <a:folHlink>
        <a:srgbClr val="008FD3"/>
      </a:folHlink>
    </a:clrScheme>
    <a:fontScheme name="SA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>
            <a:lumMod val="85000"/>
          </a:schemeClr>
        </a:solidFill>
        <a:ln w="6350" algn="ctr">
          <a:solidFill>
            <a:schemeClr val="tx1"/>
          </a:solidFill>
          <a:miter lim="800000"/>
        </a:ln>
      </a:spPr>
      <a:bodyPr lIns="90000" tIns="72000" rIns="90000" bIns="72000" rtlCol="0" anchor="ctr"/>
      <a:lstStyle>
        <a:defPPr marR="0" algn="l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>
        <a:ln w="19050">
          <a:solidFill>
            <a:srgbClr val="FF0000"/>
          </a:solidFill>
          <a:prstDash val="dash"/>
          <a:headEnd type="none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宽屏</PresentationFormat>
  <Paragraphs>137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Arial Unicode MS</vt:lpstr>
      <vt:lpstr>Segoe UI</vt:lpstr>
      <vt:lpstr>BentonSans Light</vt:lpstr>
      <vt:lpstr>SAPGUI-Icons</vt:lpstr>
      <vt:lpstr>Arial Unicode MS</vt:lpstr>
      <vt:lpstr>Arial</vt:lpstr>
      <vt:lpstr>Symbol</vt:lpstr>
      <vt:lpstr>Courier New</vt:lpstr>
      <vt:lpstr>微软雅黑</vt:lpstr>
      <vt:lpstr>72 Brand</vt:lpstr>
      <vt:lpstr>72</vt:lpstr>
      <vt:lpstr>72 Bold</vt:lpstr>
      <vt:lpstr>微软雅黑 Light</vt:lpstr>
      <vt:lpstr>Calibri</vt:lpstr>
      <vt:lpstr>WPS</vt:lpstr>
      <vt:lpstr>22_SAP_2017_16x9_white</vt:lpstr>
      <vt:lpstr>PowerPoint 演示文稿</vt:lpstr>
      <vt:lpstr>已完成事项-开发</vt:lpstr>
      <vt:lpstr>已完成事项-开发</vt:lpstr>
      <vt:lpstr>实施阶段进度-已完成事项</vt:lpstr>
      <vt:lpstr>实施阶段进度-待完成事项</vt:lpstr>
      <vt:lpstr>实施阶段进度-待成事项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张俊波</dc:creator>
  <cp:lastModifiedBy>BO</cp:lastModifiedBy>
  <cp:revision>161</cp:revision>
  <dcterms:created xsi:type="dcterms:W3CDTF">2019-06-19T02:08:00Z</dcterms:created>
  <dcterms:modified xsi:type="dcterms:W3CDTF">2026-05-12T01:45:43Z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3F7483E7B4C24CF7A68D5C3531AF1380_11</vt:lpwstr>
  </property>
</Properties>
</file>