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7.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8.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0.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2.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3.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4.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15.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16.xml" ContentType="application/vnd.openxmlformats-officedocument.theme+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4" r:id="rId3"/>
    <p:sldMasterId id="2147483716" r:id="rId4"/>
    <p:sldMasterId id="2147483732" r:id="rId5"/>
    <p:sldMasterId id="2147483765" r:id="rId6"/>
    <p:sldMasterId id="2147483787" r:id="rId7"/>
    <p:sldMasterId id="2147483808" r:id="rId8"/>
    <p:sldMasterId id="2147483820" r:id="rId9"/>
    <p:sldMasterId id="2147483838" r:id="rId10"/>
    <p:sldMasterId id="2147483855" r:id="rId11"/>
    <p:sldMasterId id="2147483879" r:id="rId12"/>
    <p:sldMasterId id="2147483918" r:id="rId13"/>
    <p:sldMasterId id="2147483933" r:id="rId14"/>
    <p:sldMasterId id="2147483954" r:id="rId15"/>
    <p:sldMasterId id="2147483971" r:id="rId16"/>
    <p:sldMasterId id="2147484004" r:id="rId17"/>
  </p:sldMasterIdLst>
  <p:notesMasterIdLst>
    <p:notesMasterId r:id="rId34"/>
  </p:notesMasterIdLst>
  <p:sldIdLst>
    <p:sldId id="11826464" r:id="rId18"/>
    <p:sldId id="2147476945" r:id="rId19"/>
    <p:sldId id="2147476946" r:id="rId20"/>
    <p:sldId id="2147476957" r:id="rId21"/>
    <p:sldId id="2147476958" r:id="rId22"/>
    <p:sldId id="2147483384" r:id="rId23"/>
    <p:sldId id="16777199" r:id="rId24"/>
    <p:sldId id="16777196" r:id="rId25"/>
    <p:sldId id="16770514" r:id="rId26"/>
    <p:sldId id="2147377185" r:id="rId27"/>
    <p:sldId id="2147377148" r:id="rId28"/>
    <p:sldId id="2142533026" r:id="rId29"/>
    <p:sldId id="2142533021" r:id="rId30"/>
    <p:sldId id="2147476943" r:id="rId31"/>
    <p:sldId id="2147476959" r:id="rId32"/>
    <p:sldId id="1182649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98" autoAdjust="0"/>
    <p:restoredTop sz="94660"/>
  </p:normalViewPr>
  <p:slideViewPr>
    <p:cSldViewPr snapToGrid="0">
      <p:cViewPr varScale="1">
        <p:scale>
          <a:sx n="110" d="100"/>
          <a:sy n="110" d="100"/>
        </p:scale>
        <p:origin x="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21" Type="http://schemas.openxmlformats.org/officeDocument/2006/relationships/slide" Target="slides/slide4.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5_5#1">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E22868-4821-4713-8847-71BB62CD4947}" type="doc">
      <dgm:prSet loTypeId="urn:microsoft.com/office/officeart/2005/8/layout/gear1" loCatId="cycle" qsTypeId="urn:microsoft.com/office/officeart/2005/8/quickstyle/simple1#1" qsCatId="simple" csTypeId="urn:microsoft.com/office/officeart/2005/8/colors/accent5_5#1" csCatId="accent5" phldr="1"/>
      <dgm:spPr/>
    </dgm:pt>
    <dgm:pt modelId="{0AE92140-B89C-4470-85B2-61E51E68EBFB}">
      <dgm:prSet phldrT="[文本]"/>
      <dgm:spPr/>
      <dgm:t>
        <a:bodyPr/>
        <a:lstStyle/>
        <a:p>
          <a:r>
            <a:rPr lang="zh-CN" altLang="en-US" b="1" dirty="0"/>
            <a:t>沟通、学习、理解、思考</a:t>
          </a:r>
        </a:p>
      </dgm:t>
    </dgm:pt>
    <dgm:pt modelId="{078EA636-B3F7-4D87-98EE-269BCDE214A8}" type="parTrans" cxnId="{D7E353AC-2B34-48D9-8BC8-32CC3A9EEE62}">
      <dgm:prSet/>
      <dgm:spPr/>
      <dgm:t>
        <a:bodyPr/>
        <a:lstStyle/>
        <a:p>
          <a:endParaRPr lang="zh-CN" altLang="en-US" b="1"/>
        </a:p>
      </dgm:t>
    </dgm:pt>
    <dgm:pt modelId="{40B0E380-1C42-436E-BD3E-C2B7B18102CF}" type="sibTrans" cxnId="{D7E353AC-2B34-48D9-8BC8-32CC3A9EEE62}">
      <dgm:prSet/>
      <dgm:spPr/>
      <dgm:t>
        <a:bodyPr/>
        <a:lstStyle/>
        <a:p>
          <a:endParaRPr lang="zh-CN" altLang="en-US" b="1"/>
        </a:p>
      </dgm:t>
    </dgm:pt>
    <dgm:pt modelId="{9CE1378E-C8FF-4D44-935D-EB19E7E9C785}">
      <dgm:prSet phldrT="[文本]"/>
      <dgm:spPr/>
      <dgm:t>
        <a:bodyPr/>
        <a:lstStyle/>
        <a:p>
          <a:r>
            <a:rPr lang="zh-CN" altLang="en-US" b="1" dirty="0"/>
            <a:t>讨论、验证、培训</a:t>
          </a:r>
        </a:p>
      </dgm:t>
    </dgm:pt>
    <dgm:pt modelId="{138C75D1-FA97-44F6-8C23-C30F66B9D3DB}" type="parTrans" cxnId="{9276B983-177F-421C-8AB0-78CBF64A301B}">
      <dgm:prSet/>
      <dgm:spPr/>
      <dgm:t>
        <a:bodyPr/>
        <a:lstStyle/>
        <a:p>
          <a:endParaRPr lang="zh-CN" altLang="en-US" b="1"/>
        </a:p>
      </dgm:t>
    </dgm:pt>
    <dgm:pt modelId="{08B97D1F-CCDF-49C0-8546-D27286CB1E47}" type="sibTrans" cxnId="{9276B983-177F-421C-8AB0-78CBF64A301B}">
      <dgm:prSet/>
      <dgm:spPr/>
      <dgm:t>
        <a:bodyPr/>
        <a:lstStyle/>
        <a:p>
          <a:endParaRPr lang="zh-CN" altLang="en-US" b="1"/>
        </a:p>
      </dgm:t>
    </dgm:pt>
    <dgm:pt modelId="{3D804A99-970B-451B-8BA2-B1919C84040E}">
      <dgm:prSet phldrT="[文本]"/>
      <dgm:spPr/>
      <dgm:t>
        <a:bodyPr/>
        <a:lstStyle/>
        <a:p>
          <a:r>
            <a:rPr lang="zh-CN" altLang="en-US" b="1" dirty="0"/>
            <a:t>引领</a:t>
          </a:r>
          <a:endParaRPr lang="en-US" altLang="zh-CN" b="1" dirty="0"/>
        </a:p>
        <a:p>
          <a:r>
            <a:rPr lang="zh-CN" altLang="en-US" b="1" dirty="0"/>
            <a:t>变革</a:t>
          </a:r>
        </a:p>
      </dgm:t>
    </dgm:pt>
    <dgm:pt modelId="{D28B3F14-083F-4F55-B656-4FA7F3069E97}" type="parTrans" cxnId="{F39BE991-761D-4353-9681-BDBA1AA209A9}">
      <dgm:prSet/>
      <dgm:spPr/>
      <dgm:t>
        <a:bodyPr/>
        <a:lstStyle/>
        <a:p>
          <a:endParaRPr lang="zh-CN" altLang="en-US" b="1"/>
        </a:p>
      </dgm:t>
    </dgm:pt>
    <dgm:pt modelId="{AB72E39E-49E0-4A32-B5D9-054A8990C107}" type="sibTrans" cxnId="{F39BE991-761D-4353-9681-BDBA1AA209A9}">
      <dgm:prSet/>
      <dgm:spPr/>
      <dgm:t>
        <a:bodyPr/>
        <a:lstStyle/>
        <a:p>
          <a:endParaRPr lang="zh-CN" altLang="en-US" b="1"/>
        </a:p>
      </dgm:t>
    </dgm:pt>
    <dgm:pt modelId="{D0B3A8AD-278E-42BB-9D52-D49075ACCE26}" type="pres">
      <dgm:prSet presAssocID="{03E22868-4821-4713-8847-71BB62CD4947}" presName="composite" presStyleCnt="0">
        <dgm:presLayoutVars>
          <dgm:chMax val="3"/>
          <dgm:animLvl val="lvl"/>
          <dgm:resizeHandles val="exact"/>
        </dgm:presLayoutVars>
      </dgm:prSet>
      <dgm:spPr/>
    </dgm:pt>
    <dgm:pt modelId="{B6EF7113-E5A5-48F5-B941-959825F2FA21}" type="pres">
      <dgm:prSet presAssocID="{0AE92140-B89C-4470-85B2-61E51E68EBFB}" presName="gear1" presStyleLbl="node1" presStyleIdx="0" presStyleCnt="3">
        <dgm:presLayoutVars>
          <dgm:chMax val="1"/>
          <dgm:bulletEnabled val="1"/>
        </dgm:presLayoutVars>
      </dgm:prSet>
      <dgm:spPr/>
    </dgm:pt>
    <dgm:pt modelId="{6725AFD6-23A0-49A8-BA99-5B7370E4D43F}" type="pres">
      <dgm:prSet presAssocID="{0AE92140-B89C-4470-85B2-61E51E68EBFB}" presName="gear1srcNode" presStyleLbl="node1" presStyleIdx="0" presStyleCnt="3"/>
      <dgm:spPr/>
    </dgm:pt>
    <dgm:pt modelId="{C689F354-CE01-4A70-87EA-DDD1869057BE}" type="pres">
      <dgm:prSet presAssocID="{0AE92140-B89C-4470-85B2-61E51E68EBFB}" presName="gear1dstNode" presStyleLbl="node1" presStyleIdx="0" presStyleCnt="3"/>
      <dgm:spPr/>
    </dgm:pt>
    <dgm:pt modelId="{FED0FA27-7FCF-4C19-8250-0D8D8BC81E70}" type="pres">
      <dgm:prSet presAssocID="{9CE1378E-C8FF-4D44-935D-EB19E7E9C785}" presName="gear2" presStyleLbl="node1" presStyleIdx="1" presStyleCnt="3">
        <dgm:presLayoutVars>
          <dgm:chMax val="1"/>
          <dgm:bulletEnabled val="1"/>
        </dgm:presLayoutVars>
      </dgm:prSet>
      <dgm:spPr/>
    </dgm:pt>
    <dgm:pt modelId="{0560222E-0F40-44D0-A3B4-6DC9F441A8DD}" type="pres">
      <dgm:prSet presAssocID="{9CE1378E-C8FF-4D44-935D-EB19E7E9C785}" presName="gear2srcNode" presStyleLbl="node1" presStyleIdx="1" presStyleCnt="3"/>
      <dgm:spPr/>
    </dgm:pt>
    <dgm:pt modelId="{98830AA7-EFF8-4A85-B93E-0525EE4A5E19}" type="pres">
      <dgm:prSet presAssocID="{9CE1378E-C8FF-4D44-935D-EB19E7E9C785}" presName="gear2dstNode" presStyleLbl="node1" presStyleIdx="1" presStyleCnt="3"/>
      <dgm:spPr/>
    </dgm:pt>
    <dgm:pt modelId="{E3A6325B-5B01-4B5B-83B8-CAF866AA4A69}" type="pres">
      <dgm:prSet presAssocID="{3D804A99-970B-451B-8BA2-B1919C84040E}" presName="gear3" presStyleLbl="node1" presStyleIdx="2" presStyleCnt="3"/>
      <dgm:spPr/>
    </dgm:pt>
    <dgm:pt modelId="{5885CEE4-2049-44A2-8BB5-C4D42C36BF29}" type="pres">
      <dgm:prSet presAssocID="{3D804A99-970B-451B-8BA2-B1919C84040E}" presName="gear3tx" presStyleLbl="node1" presStyleIdx="2" presStyleCnt="3">
        <dgm:presLayoutVars>
          <dgm:chMax val="1"/>
          <dgm:bulletEnabled val="1"/>
        </dgm:presLayoutVars>
      </dgm:prSet>
      <dgm:spPr/>
    </dgm:pt>
    <dgm:pt modelId="{91379B8C-4DD5-42A4-B3C3-B885305CFA3B}" type="pres">
      <dgm:prSet presAssocID="{3D804A99-970B-451B-8BA2-B1919C84040E}" presName="gear3srcNode" presStyleLbl="node1" presStyleIdx="2" presStyleCnt="3"/>
      <dgm:spPr/>
    </dgm:pt>
    <dgm:pt modelId="{A9247937-E420-4113-BD12-206CF4CD8D7E}" type="pres">
      <dgm:prSet presAssocID="{3D804A99-970B-451B-8BA2-B1919C84040E}" presName="gear3dstNode" presStyleLbl="node1" presStyleIdx="2" presStyleCnt="3"/>
      <dgm:spPr/>
    </dgm:pt>
    <dgm:pt modelId="{10E92775-F8E9-462A-AB14-AA9183ECCE0E}" type="pres">
      <dgm:prSet presAssocID="{40B0E380-1C42-436E-BD3E-C2B7B18102CF}" presName="connector1" presStyleLbl="sibTrans2D1" presStyleIdx="0" presStyleCnt="3"/>
      <dgm:spPr/>
    </dgm:pt>
    <dgm:pt modelId="{D5E933BD-33C1-477A-96A7-889DAACCA251}" type="pres">
      <dgm:prSet presAssocID="{08B97D1F-CCDF-49C0-8546-D27286CB1E47}" presName="connector2" presStyleLbl="sibTrans2D1" presStyleIdx="1" presStyleCnt="3"/>
      <dgm:spPr/>
    </dgm:pt>
    <dgm:pt modelId="{DB37370D-DB51-4B27-912F-DE2547980C4D}" type="pres">
      <dgm:prSet presAssocID="{AB72E39E-49E0-4A32-B5D9-054A8990C107}" presName="connector3" presStyleLbl="sibTrans2D1" presStyleIdx="2" presStyleCnt="3"/>
      <dgm:spPr/>
    </dgm:pt>
  </dgm:ptLst>
  <dgm:cxnLst>
    <dgm:cxn modelId="{66912F22-A495-4681-BD3D-EC4A6CFCE637}" type="presOf" srcId="{AB72E39E-49E0-4A32-B5D9-054A8990C107}" destId="{DB37370D-DB51-4B27-912F-DE2547980C4D}" srcOrd="0" destOrd="0" presId="urn:microsoft.com/office/officeart/2005/8/layout/gear1"/>
    <dgm:cxn modelId="{62667739-D76C-498C-A0A9-C52ACF5B1BD9}" type="presOf" srcId="{3D804A99-970B-451B-8BA2-B1919C84040E}" destId="{A9247937-E420-4113-BD12-206CF4CD8D7E}" srcOrd="3" destOrd="0" presId="urn:microsoft.com/office/officeart/2005/8/layout/gear1"/>
    <dgm:cxn modelId="{1990463C-EEEB-4956-9B0F-9BA113393234}" type="presOf" srcId="{9CE1378E-C8FF-4D44-935D-EB19E7E9C785}" destId="{0560222E-0F40-44D0-A3B4-6DC9F441A8DD}" srcOrd="1" destOrd="0" presId="urn:microsoft.com/office/officeart/2005/8/layout/gear1"/>
    <dgm:cxn modelId="{13334148-1AE4-4BB0-B5D8-4615400608E5}" type="presOf" srcId="{3D804A99-970B-451B-8BA2-B1919C84040E}" destId="{E3A6325B-5B01-4B5B-83B8-CAF866AA4A69}" srcOrd="0" destOrd="0" presId="urn:microsoft.com/office/officeart/2005/8/layout/gear1"/>
    <dgm:cxn modelId="{F1355158-3684-4445-BB24-F9D60910B41C}" type="presOf" srcId="{3D804A99-970B-451B-8BA2-B1919C84040E}" destId="{5885CEE4-2049-44A2-8BB5-C4D42C36BF29}" srcOrd="1" destOrd="0" presId="urn:microsoft.com/office/officeart/2005/8/layout/gear1"/>
    <dgm:cxn modelId="{9276B983-177F-421C-8AB0-78CBF64A301B}" srcId="{03E22868-4821-4713-8847-71BB62CD4947}" destId="{9CE1378E-C8FF-4D44-935D-EB19E7E9C785}" srcOrd="1" destOrd="0" parTransId="{138C75D1-FA97-44F6-8C23-C30F66B9D3DB}" sibTransId="{08B97D1F-CCDF-49C0-8546-D27286CB1E47}"/>
    <dgm:cxn modelId="{FB9E4B8E-50A5-4044-9283-59CEA7130D8B}" type="presOf" srcId="{40B0E380-1C42-436E-BD3E-C2B7B18102CF}" destId="{10E92775-F8E9-462A-AB14-AA9183ECCE0E}" srcOrd="0" destOrd="0" presId="urn:microsoft.com/office/officeart/2005/8/layout/gear1"/>
    <dgm:cxn modelId="{F39BE991-761D-4353-9681-BDBA1AA209A9}" srcId="{03E22868-4821-4713-8847-71BB62CD4947}" destId="{3D804A99-970B-451B-8BA2-B1919C84040E}" srcOrd="2" destOrd="0" parTransId="{D28B3F14-083F-4F55-B656-4FA7F3069E97}" sibTransId="{AB72E39E-49E0-4A32-B5D9-054A8990C107}"/>
    <dgm:cxn modelId="{B35A67A4-DBC4-43AD-93BF-09AD0F8EC3E1}" type="presOf" srcId="{03E22868-4821-4713-8847-71BB62CD4947}" destId="{D0B3A8AD-278E-42BB-9D52-D49075ACCE26}" srcOrd="0" destOrd="0" presId="urn:microsoft.com/office/officeart/2005/8/layout/gear1"/>
    <dgm:cxn modelId="{4ACF1AA6-D6ED-46D9-87C0-CC319AF0FC90}" type="presOf" srcId="{9CE1378E-C8FF-4D44-935D-EB19E7E9C785}" destId="{FED0FA27-7FCF-4C19-8250-0D8D8BC81E70}" srcOrd="0" destOrd="0" presId="urn:microsoft.com/office/officeart/2005/8/layout/gear1"/>
    <dgm:cxn modelId="{D7E353AC-2B34-48D9-8BC8-32CC3A9EEE62}" srcId="{03E22868-4821-4713-8847-71BB62CD4947}" destId="{0AE92140-B89C-4470-85B2-61E51E68EBFB}" srcOrd="0" destOrd="0" parTransId="{078EA636-B3F7-4D87-98EE-269BCDE214A8}" sibTransId="{40B0E380-1C42-436E-BD3E-C2B7B18102CF}"/>
    <dgm:cxn modelId="{CB1907B4-FDAD-47E9-97B7-18A089F70B13}" type="presOf" srcId="{3D804A99-970B-451B-8BA2-B1919C84040E}" destId="{91379B8C-4DD5-42A4-B3C3-B885305CFA3B}" srcOrd="2" destOrd="0" presId="urn:microsoft.com/office/officeart/2005/8/layout/gear1"/>
    <dgm:cxn modelId="{5DE915C0-337E-4D1C-9963-79CEC242A84D}" type="presOf" srcId="{08B97D1F-CCDF-49C0-8546-D27286CB1E47}" destId="{D5E933BD-33C1-477A-96A7-889DAACCA251}" srcOrd="0" destOrd="0" presId="urn:microsoft.com/office/officeart/2005/8/layout/gear1"/>
    <dgm:cxn modelId="{D6F38CCA-E6E8-496D-B680-416AEFCCB539}" type="presOf" srcId="{0AE92140-B89C-4470-85B2-61E51E68EBFB}" destId="{C689F354-CE01-4A70-87EA-DDD1869057BE}" srcOrd="2" destOrd="0" presId="urn:microsoft.com/office/officeart/2005/8/layout/gear1"/>
    <dgm:cxn modelId="{5B037ED6-0F43-4A69-8765-0AF250B83895}" type="presOf" srcId="{9CE1378E-C8FF-4D44-935D-EB19E7E9C785}" destId="{98830AA7-EFF8-4A85-B93E-0525EE4A5E19}" srcOrd="2" destOrd="0" presId="urn:microsoft.com/office/officeart/2005/8/layout/gear1"/>
    <dgm:cxn modelId="{C64421DF-FDD7-46B0-B1A0-EA9049AA0DEA}" type="presOf" srcId="{0AE92140-B89C-4470-85B2-61E51E68EBFB}" destId="{6725AFD6-23A0-49A8-BA99-5B7370E4D43F}" srcOrd="1" destOrd="0" presId="urn:microsoft.com/office/officeart/2005/8/layout/gear1"/>
    <dgm:cxn modelId="{37F5B6EC-814A-4F7E-BF0F-FC721872976B}" type="presOf" srcId="{0AE92140-B89C-4470-85B2-61E51E68EBFB}" destId="{B6EF7113-E5A5-48F5-B941-959825F2FA21}" srcOrd="0" destOrd="0" presId="urn:microsoft.com/office/officeart/2005/8/layout/gear1"/>
    <dgm:cxn modelId="{2DBCE8CA-825D-4BF0-92D0-06D16C742B60}" type="presParOf" srcId="{D0B3A8AD-278E-42BB-9D52-D49075ACCE26}" destId="{B6EF7113-E5A5-48F5-B941-959825F2FA21}" srcOrd="0" destOrd="0" presId="urn:microsoft.com/office/officeart/2005/8/layout/gear1"/>
    <dgm:cxn modelId="{B3C7A04F-0E6E-446A-A649-E277C8CF8A36}" type="presParOf" srcId="{D0B3A8AD-278E-42BB-9D52-D49075ACCE26}" destId="{6725AFD6-23A0-49A8-BA99-5B7370E4D43F}" srcOrd="1" destOrd="0" presId="urn:microsoft.com/office/officeart/2005/8/layout/gear1"/>
    <dgm:cxn modelId="{6A615F87-0C6A-4067-984D-F98DB06D8497}" type="presParOf" srcId="{D0B3A8AD-278E-42BB-9D52-D49075ACCE26}" destId="{C689F354-CE01-4A70-87EA-DDD1869057BE}" srcOrd="2" destOrd="0" presId="urn:microsoft.com/office/officeart/2005/8/layout/gear1"/>
    <dgm:cxn modelId="{E6680B9F-4992-4101-A956-5493E89CB065}" type="presParOf" srcId="{D0B3A8AD-278E-42BB-9D52-D49075ACCE26}" destId="{FED0FA27-7FCF-4C19-8250-0D8D8BC81E70}" srcOrd="3" destOrd="0" presId="urn:microsoft.com/office/officeart/2005/8/layout/gear1"/>
    <dgm:cxn modelId="{BD0DE557-7F16-4F56-AF3D-EB405610F32A}" type="presParOf" srcId="{D0B3A8AD-278E-42BB-9D52-D49075ACCE26}" destId="{0560222E-0F40-44D0-A3B4-6DC9F441A8DD}" srcOrd="4" destOrd="0" presId="urn:microsoft.com/office/officeart/2005/8/layout/gear1"/>
    <dgm:cxn modelId="{278E6829-80B7-4D91-AF22-FC04F6A3D89D}" type="presParOf" srcId="{D0B3A8AD-278E-42BB-9D52-D49075ACCE26}" destId="{98830AA7-EFF8-4A85-B93E-0525EE4A5E19}" srcOrd="5" destOrd="0" presId="urn:microsoft.com/office/officeart/2005/8/layout/gear1"/>
    <dgm:cxn modelId="{4656CEC5-FDB4-42A0-8F4E-39A3E44F9C73}" type="presParOf" srcId="{D0B3A8AD-278E-42BB-9D52-D49075ACCE26}" destId="{E3A6325B-5B01-4B5B-83B8-CAF866AA4A69}" srcOrd="6" destOrd="0" presId="urn:microsoft.com/office/officeart/2005/8/layout/gear1"/>
    <dgm:cxn modelId="{A6C8378E-4BE7-4608-A35D-546A80BAE4A6}" type="presParOf" srcId="{D0B3A8AD-278E-42BB-9D52-D49075ACCE26}" destId="{5885CEE4-2049-44A2-8BB5-C4D42C36BF29}" srcOrd="7" destOrd="0" presId="urn:microsoft.com/office/officeart/2005/8/layout/gear1"/>
    <dgm:cxn modelId="{6CC5C23D-79A7-4161-BA9C-0EEE53C31183}" type="presParOf" srcId="{D0B3A8AD-278E-42BB-9D52-D49075ACCE26}" destId="{91379B8C-4DD5-42A4-B3C3-B885305CFA3B}" srcOrd="8" destOrd="0" presId="urn:microsoft.com/office/officeart/2005/8/layout/gear1"/>
    <dgm:cxn modelId="{054785CE-42AD-4AAB-B536-36B05F9E7C00}" type="presParOf" srcId="{D0B3A8AD-278E-42BB-9D52-D49075ACCE26}" destId="{A9247937-E420-4113-BD12-206CF4CD8D7E}" srcOrd="9" destOrd="0" presId="urn:microsoft.com/office/officeart/2005/8/layout/gear1"/>
    <dgm:cxn modelId="{418B8378-2C52-4C85-86B0-91034067F4C3}" type="presParOf" srcId="{D0B3A8AD-278E-42BB-9D52-D49075ACCE26}" destId="{10E92775-F8E9-462A-AB14-AA9183ECCE0E}" srcOrd="10" destOrd="0" presId="urn:microsoft.com/office/officeart/2005/8/layout/gear1"/>
    <dgm:cxn modelId="{A7AFA316-8F64-462F-9A93-E3147E9E81B6}" type="presParOf" srcId="{D0B3A8AD-278E-42BB-9D52-D49075ACCE26}" destId="{D5E933BD-33C1-477A-96A7-889DAACCA251}" srcOrd="11" destOrd="0" presId="urn:microsoft.com/office/officeart/2005/8/layout/gear1"/>
    <dgm:cxn modelId="{D0FB30C1-3472-4CFF-9517-C5E877D412FC}" type="presParOf" srcId="{D0B3A8AD-278E-42BB-9D52-D49075ACCE26}" destId="{DB37370D-DB51-4B27-912F-DE2547980C4D}"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F7113-E5A5-48F5-B941-959825F2FA21}">
      <dsp:nvSpPr>
        <dsp:cNvPr id="0" name=""/>
        <dsp:cNvSpPr/>
      </dsp:nvSpPr>
      <dsp:spPr>
        <a:xfrm>
          <a:off x="1661015" y="1487860"/>
          <a:ext cx="1818495" cy="1818495"/>
        </a:xfrm>
        <a:prstGeom prst="gear9">
          <a:avLst/>
        </a:prstGeom>
        <a:solidFill>
          <a:schemeClr val="accent5">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沟通、学习、理解、思考</a:t>
          </a:r>
        </a:p>
      </dsp:txBody>
      <dsp:txXfrm>
        <a:off x="2026613" y="1913834"/>
        <a:ext cx="1087299" cy="934744"/>
      </dsp:txXfrm>
    </dsp:sp>
    <dsp:sp modelId="{FED0FA27-7FCF-4C19-8250-0D8D8BC81E70}">
      <dsp:nvSpPr>
        <dsp:cNvPr id="0" name=""/>
        <dsp:cNvSpPr/>
      </dsp:nvSpPr>
      <dsp:spPr>
        <a:xfrm>
          <a:off x="602981" y="1058033"/>
          <a:ext cx="1322542" cy="1322542"/>
        </a:xfrm>
        <a:prstGeom prst="gear6">
          <a:avLst/>
        </a:prstGeom>
        <a:solidFill>
          <a:schemeClr val="accent5">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讨论、验证、培训</a:t>
          </a:r>
        </a:p>
      </dsp:txBody>
      <dsp:txXfrm>
        <a:off x="935935" y="1392999"/>
        <a:ext cx="656634" cy="652610"/>
      </dsp:txXfrm>
    </dsp:sp>
    <dsp:sp modelId="{E3A6325B-5B01-4B5B-83B8-CAF866AA4A69}">
      <dsp:nvSpPr>
        <dsp:cNvPr id="0" name=""/>
        <dsp:cNvSpPr/>
      </dsp:nvSpPr>
      <dsp:spPr>
        <a:xfrm rot="20700000">
          <a:off x="1343740" y="145614"/>
          <a:ext cx="1295821" cy="1295821"/>
        </a:xfrm>
        <a:prstGeom prst="gear6">
          <a:avLst/>
        </a:prstGeom>
        <a:solidFill>
          <a:schemeClr val="accent5">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引领</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变革</a:t>
          </a:r>
        </a:p>
      </dsp:txBody>
      <dsp:txXfrm rot="-20700000">
        <a:off x="1627952" y="429826"/>
        <a:ext cx="727398" cy="727398"/>
      </dsp:txXfrm>
    </dsp:sp>
    <dsp:sp modelId="{10E92775-F8E9-462A-AB14-AA9183ECCE0E}">
      <dsp:nvSpPr>
        <dsp:cNvPr id="0" name=""/>
        <dsp:cNvSpPr/>
      </dsp:nvSpPr>
      <dsp:spPr>
        <a:xfrm>
          <a:off x="1511683" y="1218814"/>
          <a:ext cx="2327674" cy="2327674"/>
        </a:xfrm>
        <a:prstGeom prst="circularArrow">
          <a:avLst>
            <a:gd name="adj1" fmla="val 4687"/>
            <a:gd name="adj2" fmla="val 299029"/>
            <a:gd name="adj3" fmla="val 2490537"/>
            <a:gd name="adj4" fmla="val 15917633"/>
            <a:gd name="adj5" fmla="val 5469"/>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E933BD-33C1-477A-96A7-889DAACCA251}">
      <dsp:nvSpPr>
        <dsp:cNvPr id="0" name=""/>
        <dsp:cNvSpPr/>
      </dsp:nvSpPr>
      <dsp:spPr>
        <a:xfrm>
          <a:off x="368762" y="769215"/>
          <a:ext cx="1691201" cy="1691201"/>
        </a:xfrm>
        <a:prstGeom prst="leftCircularArrow">
          <a:avLst>
            <a:gd name="adj1" fmla="val 6452"/>
            <a:gd name="adj2" fmla="val 429999"/>
            <a:gd name="adj3" fmla="val 10489124"/>
            <a:gd name="adj4" fmla="val 14837806"/>
            <a:gd name="adj5" fmla="val 7527"/>
          </a:avLst>
        </a:prstGeom>
        <a:solidFill>
          <a:schemeClr val="accent5">
            <a:shade val="90000"/>
            <a:hueOff val="-423139"/>
            <a:satOff val="-16633"/>
            <a:lumOff val="20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37370D-DB51-4B27-912F-DE2547980C4D}">
      <dsp:nvSpPr>
        <dsp:cNvPr id="0" name=""/>
        <dsp:cNvSpPr/>
      </dsp:nvSpPr>
      <dsp:spPr>
        <a:xfrm>
          <a:off x="1044003" y="-134408"/>
          <a:ext cx="1823455" cy="1823455"/>
        </a:xfrm>
        <a:prstGeom prst="circularArrow">
          <a:avLst>
            <a:gd name="adj1" fmla="val 5984"/>
            <a:gd name="adj2" fmla="val 394124"/>
            <a:gd name="adj3" fmla="val 13313824"/>
            <a:gd name="adj4" fmla="val 10508221"/>
            <a:gd name="adj5" fmla="val 6981"/>
          </a:avLst>
        </a:prstGeom>
        <a:solidFill>
          <a:schemeClr val="accent5">
            <a:shade val="90000"/>
            <a:hueOff val="-846278"/>
            <a:satOff val="-33265"/>
            <a:lumOff val="4164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extLst>
      <p:ext uri="{BB962C8B-B14F-4D97-AF65-F5344CB8AC3E}">
        <p14:creationId xmlns:p14="http://schemas.microsoft.com/office/powerpoint/2010/main" val="296441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在这个演示文稿中，我们将展示我们领先的智能云技术的企业资源规划解决方案，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1089025" rtl="0" eaLnBrk="1" fontAlgn="auto" latinLnBrk="0" hangingPunct="1">
                <a:lnSpc>
                  <a:spcPct val="100000"/>
                </a:lnSpc>
                <a:spcBef>
                  <a:spcPts val="0"/>
                </a:spcBef>
                <a:spcAft>
                  <a:spcPts val="0"/>
                </a:spcAft>
                <a:buClrTx/>
                <a:buSzTx/>
                <a:buFontTx/>
                <a:buNone/>
                <a:tabLst/>
                <a:defRPr/>
              </a:p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404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6</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41173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7</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13CFAB9-366B-417D-A976-510EF2369C65}"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9</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06337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4.xml"/><Relationship Id="rId4" Type="http://schemas.openxmlformats.org/officeDocument/2006/relationships/image" Target="../media/image17.png"/></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12637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26"/>
            <a:fld id="{1C862299-229D-45FE-9F9F-1F2494F82C69}" type="datetimeFigureOut">
              <a:rPr lang="zh-CN" altLang="en-US" sz="1799" smtClean="0">
                <a:solidFill>
                  <a:prstClr val="black"/>
                </a:solidFill>
              </a:rPr>
              <a:pPr defTabSz="914126"/>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26"/>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26"/>
            <a:fld id="{29B795AA-FAE0-4C25-9718-078AF4030C97}" type="slidenum">
              <a:rPr lang="zh-CN" altLang="en-US" sz="1799" smtClean="0">
                <a:solidFill>
                  <a:prstClr val="black"/>
                </a:solidFill>
              </a:rPr>
              <a:pPr defTabSz="914126"/>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2293110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368795062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97271916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35539389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4800959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91534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6605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1150629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550875098"/>
      </p:ext>
    </p:extLst>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731885793"/>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1356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4296671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8272007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31310039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036722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9046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627311416"/>
      </p:ext>
    </p:extLst>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64744348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22187923"/>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73475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p:nvPr>
        </p:nvSpPr>
        <p:spPr>
          <a:xfrm>
            <a:off x="317500" y="2461551"/>
            <a:ext cx="11557000" cy="646331"/>
          </a:xfrm>
          <a:prstGeom prst="rect">
            <a:avLst/>
          </a:prstGeom>
        </p:spPr>
        <p:txBody>
          <a:bodyPr/>
          <a:lstStyle>
            <a:lvl1pPr>
              <a:defRPr/>
            </a:lvl1pPr>
          </a:lstStyle>
          <a:p>
            <a:pPr lvl="0">
              <a:defRPr sz="1800">
                <a:solidFill>
                  <a:srgbClr val="000000"/>
                </a:solidFill>
              </a:defRPr>
            </a:pPr>
            <a:r>
              <a:rPr sz="4199" dirty="0" err="1">
                <a:solidFill>
                  <a:srgbClr val="FFFFFF"/>
                </a:solidFill>
              </a:rPr>
              <a:t>标题文本</a:t>
            </a:r>
            <a:endParaRPr sz="4199" dirty="0">
              <a:solidFill>
                <a:srgbClr val="FFFFFF"/>
              </a:solidFill>
            </a:endParaRPr>
          </a:p>
        </p:txBody>
      </p:sp>
      <p:sp>
        <p:nvSpPr>
          <p:cNvPr id="9" name="Shape 9"/>
          <p:cNvSpPr>
            <a:spLocks noGrp="1"/>
          </p:cNvSpPr>
          <p:nvPr>
            <p:ph type="body" idx="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699" algn="ctr">
              <a:spcBef>
                <a:spcPts val="0"/>
              </a:spcBef>
              <a:buSzTx/>
              <a:buNone/>
              <a:defRPr sz="1650"/>
            </a:lvl2pPr>
            <a:lvl3pPr marL="0" indent="171399" algn="ctr">
              <a:spcBef>
                <a:spcPts val="0"/>
              </a:spcBef>
              <a:buSzTx/>
              <a:buNone/>
              <a:defRPr sz="1650"/>
            </a:lvl3pPr>
            <a:lvl4pPr marL="0" indent="257098" algn="ctr">
              <a:spcBef>
                <a:spcPts val="0"/>
              </a:spcBef>
              <a:buSzTx/>
              <a:buNone/>
              <a:defRPr sz="1650"/>
            </a:lvl4pPr>
            <a:lvl5pPr marL="0" indent="342797"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extLst>
      <p:ext uri="{BB962C8B-B14F-4D97-AF65-F5344CB8AC3E}">
        <p14:creationId xmlns:p14="http://schemas.microsoft.com/office/powerpoint/2010/main" val="2412601617"/>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239714275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33814757"/>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899"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485" indent="-182788">
              <a:spcBef>
                <a:spcPts val="200"/>
              </a:spcBef>
              <a:spcAft>
                <a:spcPts val="0"/>
              </a:spcAft>
              <a:buSzPct val="100000"/>
              <a:buFont typeface="Wingdings" pitchFamily="2" charset="2"/>
              <a:buChar char=""/>
              <a:defRPr sz="1400"/>
            </a:lvl2pPr>
            <a:lvl3pPr>
              <a:defRPr sz="1899"/>
            </a:lvl3pPr>
            <a:lvl4pPr>
              <a:defRPr sz="1200"/>
            </a:lvl4pPr>
            <a:lvl5pPr marL="402135" indent="-179910">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56049254"/>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137540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00688483"/>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898743314"/>
      </p:ext>
    </p:extLst>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94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atin typeface="Arial" pitchFamily="34" charset="0"/>
                <a:ea typeface="黑体" pitchFamily="2" charset="-122"/>
              </a:defRPr>
            </a:lvl1pPr>
          </a:lstStyle>
          <a:p>
            <a:r>
              <a:rPr lang="zh-TW" altLang="en-US" dirty="0"/>
              <a:t>按一下以編輯母片標題樣式</a:t>
            </a:r>
            <a:endParaRPr lang="en-GB" dirty="0"/>
          </a:p>
        </p:txBody>
      </p:sp>
      <p:sp>
        <p:nvSpPr>
          <p:cNvPr id="3" name="Content Placeholder 2"/>
          <p:cNvSpPr>
            <a:spLocks noGrp="1"/>
          </p:cNvSpPr>
          <p:nvPr>
            <p:ph idx="1" hasCustomPrompt="1"/>
          </p:nvPr>
        </p:nvSpPr>
        <p:spPr/>
        <p:txBody>
          <a:bodyPr/>
          <a:lstStyle>
            <a:lvl1pPr>
              <a:defRPr baseline="0">
                <a:latin typeface="Arial" pitchFamily="34" charset="0"/>
                <a:ea typeface="黑体" pitchFamily="2" charset="-122"/>
              </a:defRPr>
            </a:lvl1pPr>
            <a:lvl2pPr>
              <a:defRPr baseline="0">
                <a:latin typeface="Arial" pitchFamily="34" charset="0"/>
                <a:ea typeface="黑体" pitchFamily="2" charset="-122"/>
              </a:defRPr>
            </a:lvl2pPr>
            <a:lvl3pPr>
              <a:defRPr baseline="0">
                <a:latin typeface="Arial" pitchFamily="34" charset="0"/>
                <a:ea typeface="黑体" pitchFamily="2" charset="-122"/>
              </a:defRPr>
            </a:lvl3pPr>
            <a:lvl4pPr>
              <a:defRPr baseline="0">
                <a:latin typeface="Arial" pitchFamily="34" charset="0"/>
                <a:ea typeface="黑体" pitchFamily="2" charset="-122"/>
              </a:defRPr>
            </a:lvl4pPr>
            <a:lvl5pPr>
              <a:defRPr baseline="0">
                <a:latin typeface="Arial" pitchFamily="34" charset="0"/>
                <a:ea typeface="黑体"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dirty="0">
              <a:solidFill>
                <a:srgbClr val="808080"/>
              </a:solidFill>
              <a:ea typeface="黑体" pitchFamily="2" charset="-122"/>
            </a:endParaRPr>
          </a:p>
        </p:txBody>
      </p:sp>
    </p:spTree>
    <p:extLst>
      <p:ext uri="{BB962C8B-B14F-4D97-AF65-F5344CB8AC3E}">
        <p14:creationId xmlns:p14="http://schemas.microsoft.com/office/powerpoint/2010/main" val="2269382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289750009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30075079"/>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89063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683846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396715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656160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7859226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951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509172842"/>
      </p:ext>
    </p:extLst>
  </p:cSld>
  <p:clrMapOvr>
    <a:masterClrMapping/>
  </p:clrMapOvr>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286177303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spTree>
    <p:extLst>
      <p:ext uri="{BB962C8B-B14F-4D97-AF65-F5344CB8AC3E}">
        <p14:creationId xmlns:p14="http://schemas.microsoft.com/office/powerpoint/2010/main" val="275708095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351890115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259187702"/>
      </p:ext>
    </p:extLst>
  </p:cSld>
  <p:clrMapOvr>
    <a:masterClrMapping/>
  </p:clrMapOvr>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24789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4663729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014479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05601131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752678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5185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9536" y="82762"/>
            <a:ext cx="2212464" cy="646232"/>
          </a:xfrm>
          <a:prstGeom prst="rect">
            <a:avLst/>
          </a:prstGeom>
        </p:spPr>
      </p:pic>
    </p:spTree>
    <p:extLst>
      <p:ext uri="{BB962C8B-B14F-4D97-AF65-F5344CB8AC3E}">
        <p14:creationId xmlns:p14="http://schemas.microsoft.com/office/powerpoint/2010/main" val="1585133627"/>
      </p:ext>
    </p:extLst>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78852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117426783"/>
      </p:ext>
    </p:extLst>
  </p:cSld>
  <p:clrMapOvr>
    <a:masterClrMapping/>
  </p:clrMapOvr>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51474011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60977523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53164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66623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23974393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656031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1999"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a:extLst>
              <a:ext uri="{FF2B5EF4-FFF2-40B4-BE49-F238E27FC236}">
                <a16:creationId xmlns:a16="http://schemas.microsoft.com/office/drawing/2014/main" id="{4CE17982-16AB-4F11-8576-99D63B21321F}"/>
              </a:ext>
            </a:extLst>
          </p:cNvPr>
          <p:cNvSpPr>
            <a:spLocks noChangeShapeType="1"/>
          </p:cNvSpPr>
          <p:nvPr userDrawn="1"/>
        </p:nvSpPr>
        <p:spPr bwMode="auto">
          <a:xfrm>
            <a:off x="287868" y="502920"/>
            <a:ext cx="11569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099"/>
          </a:p>
        </p:txBody>
      </p:sp>
      <p:sp>
        <p:nvSpPr>
          <p:cNvPr id="5" name="文本占位符 4">
            <a:extLst>
              <a:ext uri="{FF2B5EF4-FFF2-40B4-BE49-F238E27FC236}">
                <a16:creationId xmlns:a16="http://schemas.microsoft.com/office/drawing/2014/main" id="{66D83A70-6E42-4A47-91F2-2956850CD0C5}"/>
              </a:ext>
            </a:extLst>
          </p:cNvPr>
          <p:cNvSpPr>
            <a:spLocks noGrp="1"/>
          </p:cNvSpPr>
          <p:nvPr>
            <p:ph type="body" sz="quarter" idx="10" hasCustomPrompt="1"/>
          </p:nvPr>
        </p:nvSpPr>
        <p:spPr>
          <a:xfrm>
            <a:off x="456657" y="54112"/>
            <a:ext cx="11248513" cy="403088"/>
          </a:xfrm>
        </p:spPr>
        <p:txBody>
          <a:bodyPr anchor="ctr"/>
          <a:lstStyle>
            <a:lvl1pPr marL="0" indent="0">
              <a:buNone/>
              <a:defRPr lang="zh-CN" altLang="en-US" sz="1799"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799"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extLst>
      <p:ext uri="{BB962C8B-B14F-4D97-AF65-F5344CB8AC3E}">
        <p14:creationId xmlns:p14="http://schemas.microsoft.com/office/powerpoint/2010/main" val="26320181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855745087"/>
      </p:ext>
    </p:extLst>
  </p:cSld>
  <p:clrMapOvr>
    <a:masterClrMapping/>
  </p:clrMapOvr>
  <p:extLst>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3627873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9580371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660910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2332814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6024130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75854250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063" rtl="0" eaLnBrk="1" latinLnBrk="0" hangingPunct="1">
              <a:spcBef>
                <a:spcPts val="1929"/>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56761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443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9046892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6126092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68973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0493940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48001695"/>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31408561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78710504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29659057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511736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312212401"/>
      </p:ext>
    </p:extLst>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051505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4669865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7132494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0075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801335237"/>
      </p:ext>
    </p:extLst>
  </p:cSld>
  <p:clrMapOvr>
    <a:masterClrMapping/>
  </p:clrMapOvr>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4298502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8"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5117106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852"/>
            <a:fld id="{1C862299-229D-45FE-9F9F-1F2494F82C69}" type="datetimeFigureOut">
              <a:rPr lang="zh-CN" altLang="en-US" sz="1798" smtClean="0">
                <a:solidFill>
                  <a:prstClr val="black"/>
                </a:solidFill>
              </a:rPr>
              <a:pPr defTabSz="913852"/>
              <a:t>2026/9/3</a:t>
            </a:fld>
            <a:endParaRPr lang="zh-CN" altLang="en-US" sz="1798">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852"/>
            <a:endParaRPr lang="zh-CN" altLang="en-US" sz="1798">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852"/>
            <a:fld id="{29B795AA-FAE0-4C25-9718-078AF4030C97}" type="slidenum">
              <a:rPr lang="zh-CN" altLang="en-US" sz="1798" smtClean="0">
                <a:solidFill>
                  <a:prstClr val="black"/>
                </a:solidFill>
              </a:rPr>
              <a:pPr defTabSz="913852"/>
              <a:t>‹#›</a:t>
            </a:fld>
            <a:endParaRPr lang="zh-CN" altLang="en-US" sz="1798">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505372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37" rtl="0" eaLnBrk="1" fontAlgn="auto" latinLnBrk="0" hangingPunct="1">
              <a:lnSpc>
                <a:spcPct val="100000"/>
              </a:lnSpc>
              <a:spcBef>
                <a:spcPts val="1798"/>
              </a:spcBef>
              <a:spcAft>
                <a:spcPts val="0"/>
              </a:spcAft>
              <a:buClr>
                <a:schemeClr val="accent1"/>
              </a:buClr>
              <a:buSzPct val="80000"/>
              <a:buFontTx/>
              <a:buNone/>
              <a:defRPr sz="1200" b="1">
                <a:solidFill>
                  <a:schemeClr val="tx1"/>
                </a:solidFill>
              </a:defRPr>
            </a:lvl1pPr>
            <a:lvl2pPr marL="144059" marR="0" indent="-144059" algn="l" defTabSz="1087737"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320614178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extLst>
      <p:ext uri="{BB962C8B-B14F-4D97-AF65-F5344CB8AC3E}">
        <p14:creationId xmlns:p14="http://schemas.microsoft.com/office/powerpoint/2010/main" val="561224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84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84765305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689861098"/>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7240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65134989"/>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37" rtl="0" eaLnBrk="1" latinLnBrk="0" hangingPunct="1">
              <a:spcBef>
                <a:spcPts val="1928"/>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016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37" rtl="0" eaLnBrk="1" latinLnBrk="0" hangingPunct="1">
              <a:spcBef>
                <a:spcPts val="1923"/>
              </a:spcBef>
              <a:buClr>
                <a:schemeClr val="accent1"/>
              </a:buClr>
              <a:buSzPct val="80000"/>
              <a:buFontTx/>
              <a:buNone/>
              <a:defRPr lang="de-DE" sz="2098"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09714841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2793981044"/>
      </p:ext>
    </p:extLst>
  </p:cSld>
  <p:clrMapOvr>
    <a:masterClrMapping/>
  </p:clrMapOvr>
  <p:transition spd="slow"/>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1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398"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398"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35301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486249143"/>
      </p:ext>
    </p:extLst>
  </p:cSld>
  <p:clrMapOvr>
    <a:masterClrMapping/>
  </p:clrMapOvr>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7441560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9479902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3968486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3369741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11961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2763081"/>
      </p:ext>
    </p:extLst>
  </p:cSld>
  <p:clrMapOvr>
    <a:masterClrMapping/>
  </p:clrMapOvr>
  <p:hf sldNum="0"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8202036"/>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066341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549196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3809852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399"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399"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00877332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11550496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23497050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4020342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085524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322533865"/>
      </p:ext>
    </p:extLst>
  </p:cSld>
  <p:clrMapOvr>
    <a:masterClrMapping/>
  </p:clrMapOvr>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extLst>
      <p:ext uri="{BB962C8B-B14F-4D97-AF65-F5344CB8AC3E}">
        <p14:creationId xmlns:p14="http://schemas.microsoft.com/office/powerpoint/2010/main" val="362626964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5321322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5779815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9544636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68529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54615404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15289783"/>
      </p:ext>
    </p:extLst>
  </p:cSld>
  <p:clrMapOvr>
    <a:masterClrMapping/>
  </p:clrMapOvr>
  <p:hf sldNum="0"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5592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4807604"/>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337342"/>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756812987"/>
      </p:ext>
    </p:extLst>
  </p:cSld>
  <p:clrMapOvr>
    <a:masterClrMapping/>
  </p:clrMapOvr>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29518374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144456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700001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3711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3" name="页脚占位符 2"/>
          <p:cNvSpPr>
            <a:spLocks noGrp="1"/>
          </p:cNvSpPr>
          <p:nvPr>
            <p:ph type="ftr" sz="quarter" idx="11"/>
          </p:nvPr>
        </p:nvSpPr>
        <p:spPr/>
        <p:txBody>
          <a:bodyPr/>
          <a:lstStyle/>
          <a:p>
            <a:pPr marL="0" marR="0" lvl="0" indent="0" algn="ctr"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srgbClr val="898989"/>
              </a:solidFill>
              <a:effectLst/>
              <a:uLnTx/>
              <a:uFillTx/>
              <a:latin typeface="Calibri" panose="020F0702030404030204" pitchFamily="34" charset="0"/>
              <a:ea typeface="+mn-ea"/>
              <a:cs typeface="+mn-cs"/>
            </a:endParaRPr>
          </a:p>
        </p:txBody>
      </p:sp>
    </p:spTree>
    <p:extLst>
      <p:ext uri="{BB962C8B-B14F-4D97-AF65-F5344CB8AC3E}">
        <p14:creationId xmlns:p14="http://schemas.microsoft.com/office/powerpoint/2010/main" val="885562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88921745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984126174"/>
      </p:ext>
    </p:extLst>
  </p:cSld>
  <p:clrMapOvr>
    <a:masterClrMapping/>
  </p:clrMapOvr>
  <p:transition>
    <p:fade/>
  </p:transition>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7670170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12273202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02258406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78216764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9540796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8123019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0966363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22185202"/>
      </p:ext>
    </p:extLst>
  </p:cSld>
  <p:clrMapOvr>
    <a:masterClrMapping/>
  </p:clrMapOvr>
  <p:hf sldNum="0"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2235549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22808318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90512201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76793922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7298371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02" marR="0" indent="-144102" algn="l" defTabSz="1088063"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extLst>
      <p:ext uri="{BB962C8B-B14F-4D97-AF65-F5344CB8AC3E}">
        <p14:creationId xmlns:p14="http://schemas.microsoft.com/office/powerpoint/2010/main" val="131139243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199"/>
            </a:lvl1pPr>
          </a:lstStyle>
          <a:p>
            <a:r>
              <a:rPr lang="zh-CN" altLang="en-US" dirty="0"/>
              <a:t>单击此处编辑母版标题样式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70506" y="100577"/>
            <a:ext cx="554644" cy="543551"/>
          </a:xfrm>
          <a:prstGeom prst="rect">
            <a:avLst/>
          </a:prstGeom>
        </p:spPr>
      </p:pic>
      <p:pic>
        <p:nvPicPr>
          <p:cNvPr id="15" name="Picture 4" descr="C:\Documents and Settings\IBM\桌面\logo.png"/>
          <p:cNvPicPr>
            <a:picLocks noChangeAspect="1" noChangeArrowheads="1"/>
          </p:cNvPicPr>
          <p:nvPr userDrawn="1"/>
        </p:nvPicPr>
        <p:blipFill>
          <a:blip r:embed="rId4" cstate="screen"/>
          <a:srcRect/>
          <a:stretch>
            <a:fillRect/>
          </a:stretch>
        </p:blipFill>
        <p:spPr bwMode="auto">
          <a:xfrm>
            <a:off x="10759623" y="125174"/>
            <a:ext cx="1229177" cy="5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889261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6"/>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3827597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481094999"/>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405667004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76120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_Blank with motion ban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7A2487AA-9AE6-64F3-B559-39D1A40EC1D2}"/>
              </a:ext>
            </a:extLst>
          </p:cNvPr>
          <p:cNvCxnSpPr>
            <a:cxnSpLocks/>
          </p:cNvCxnSpPr>
          <p:nvPr userDrawn="1"/>
        </p:nvCxnSpPr>
        <p:spPr>
          <a:xfrm>
            <a:off x="380899" y="922459"/>
            <a:ext cx="11638636" cy="0"/>
          </a:xfrm>
          <a:prstGeom prst="line">
            <a:avLst/>
          </a:prstGeom>
          <a:ln w="25400">
            <a:solidFill>
              <a:schemeClr val="accent1">
                <a:lumMod val="50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标题 1">
            <a:extLst>
              <a:ext uri="{FF2B5EF4-FFF2-40B4-BE49-F238E27FC236}">
                <a16:creationId xmlns:a16="http://schemas.microsoft.com/office/drawing/2014/main" id="{02CCAE8F-93BD-32B2-95EB-EA774FC96253}"/>
              </a:ext>
            </a:extLst>
          </p:cNvPr>
          <p:cNvSpPr>
            <a:spLocks noGrp="1"/>
          </p:cNvSpPr>
          <p:nvPr>
            <p:ph type="title"/>
          </p:nvPr>
        </p:nvSpPr>
        <p:spPr>
          <a:xfrm>
            <a:off x="360584" y="459901"/>
            <a:ext cx="10561173" cy="430759"/>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7327992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05251240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6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5ADF22-DFD0-4B54-ADBA-CDB31ED0BAAB}" type="datetimeFigureOut">
              <a:rPr lang="zh-CN" altLang="en-US" smtClean="0"/>
              <a:t>2026/9/3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E9E158-F938-4A69-8E3B-40A15C3982D7}" type="slidenum">
              <a:rPr lang="zh-CN" altLang="en-US" smtClean="0"/>
              <a:t>‹#›</a:t>
            </a:fld>
            <a:endParaRPr lang="zh-CN" altLang="en-US"/>
          </a:p>
        </p:txBody>
      </p:sp>
    </p:spTree>
    <p:extLst>
      <p:ext uri="{BB962C8B-B14F-4D97-AF65-F5344CB8AC3E}">
        <p14:creationId xmlns:p14="http://schemas.microsoft.com/office/powerpoint/2010/main" val="247735653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905"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3953" indent="0" algn="ctr">
              <a:buNone/>
              <a:defRPr>
                <a:solidFill>
                  <a:schemeClr val="tx1">
                    <a:tint val="75000"/>
                  </a:schemeClr>
                </a:solidFill>
              </a:defRPr>
            </a:lvl2pPr>
            <a:lvl3pPr marL="1087905" indent="0" algn="ctr">
              <a:buNone/>
              <a:defRPr>
                <a:solidFill>
                  <a:schemeClr val="tx1">
                    <a:tint val="75000"/>
                  </a:schemeClr>
                </a:solidFill>
              </a:defRPr>
            </a:lvl3pPr>
            <a:lvl4pPr marL="1631857" indent="0" algn="ctr">
              <a:buNone/>
              <a:defRPr>
                <a:solidFill>
                  <a:schemeClr val="tx1">
                    <a:tint val="75000"/>
                  </a:schemeClr>
                </a:solidFill>
              </a:defRPr>
            </a:lvl4pPr>
            <a:lvl5pPr marL="2175810" indent="0" algn="ctr">
              <a:buNone/>
              <a:defRPr>
                <a:solidFill>
                  <a:schemeClr val="tx1">
                    <a:tint val="75000"/>
                  </a:schemeClr>
                </a:solidFill>
              </a:defRPr>
            </a:lvl5pPr>
            <a:lvl6pPr marL="2719764" indent="0" algn="ctr">
              <a:buNone/>
              <a:defRPr>
                <a:solidFill>
                  <a:schemeClr val="tx1">
                    <a:tint val="75000"/>
                  </a:schemeClr>
                </a:solidFill>
              </a:defRPr>
            </a:lvl6pPr>
            <a:lvl7pPr marL="3263716" indent="0" algn="ctr">
              <a:buNone/>
              <a:defRPr>
                <a:solidFill>
                  <a:schemeClr val="tx1">
                    <a:tint val="75000"/>
                  </a:schemeClr>
                </a:solidFill>
              </a:defRPr>
            </a:lvl7pPr>
            <a:lvl8pPr marL="3807668" indent="0" algn="ctr">
              <a:buNone/>
              <a:defRPr>
                <a:solidFill>
                  <a:schemeClr val="tx1">
                    <a:tint val="75000"/>
                  </a:schemeClr>
                </a:solidFill>
              </a:defRPr>
            </a:lvl8pPr>
            <a:lvl9pPr marL="4351621" indent="0" algn="ctr">
              <a:buNone/>
              <a:defRPr>
                <a:solidFill>
                  <a:schemeClr val="tx1">
                    <a:tint val="75000"/>
                  </a:schemeClr>
                </a:solidFill>
              </a:defRPr>
            </a:lvl9pPr>
          </a:lstStyle>
          <a:p>
            <a:r>
              <a:rPr lang="en-US" dirty="0"/>
              <a:t>Speaker’s Name, SAP</a:t>
            </a:r>
          </a:p>
          <a:p>
            <a:pPr marL="0" marR="0" lvl="0" indent="0" algn="l" defTabSz="1087905"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headEnd/>
            <a:tailEnd/>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tabLst/>
            </a:pPr>
            <a:endParaRPr kumimoji="0" lang="en-US" sz="1798"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6" y="6296443"/>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239841624"/>
      </p:ext>
    </p:extLst>
  </p:cSld>
  <p:clrMapOvr>
    <a:masterClrMapping/>
  </p:clrMapOvr>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905" rtl="0" eaLnBrk="1" fontAlgn="auto" latinLnBrk="0" hangingPunct="1">
              <a:lnSpc>
                <a:spcPct val="100000"/>
              </a:lnSpc>
              <a:spcBef>
                <a:spcPts val="2998"/>
              </a:spcBef>
              <a:spcAft>
                <a:spcPts val="0"/>
              </a:spcAft>
              <a:buClr>
                <a:schemeClr val="accent1"/>
              </a:buClr>
              <a:buSzPct val="80000"/>
              <a:buFontTx/>
              <a:buNone/>
              <a:tabLst/>
              <a:defRPr sz="1998" b="0"/>
            </a:lvl1pPr>
            <a:lvl2pPr marL="179856" marR="0" indent="-179856" algn="l" defTabSz="108790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8"/>
            </a:lvl2pPr>
            <a:lvl3pPr marL="359712" marR="0" indent="-179244" algn="l" defTabSz="1087905" rtl="0" eaLnBrk="1" fontAlgn="auto" latinLnBrk="0" hangingPunct="1">
              <a:lnSpc>
                <a:spcPct val="100000"/>
              </a:lnSpc>
              <a:spcBef>
                <a:spcPts val="400"/>
              </a:spcBef>
              <a:spcAft>
                <a:spcPts val="0"/>
              </a:spcAft>
              <a:buClr>
                <a:schemeClr val="tx1"/>
              </a:buClr>
              <a:buSzPct val="100000"/>
              <a:buFont typeface="Arial" pitchFamily="34" charset="0"/>
              <a:buChar char="–"/>
              <a:tabLst/>
              <a:defRPr sz="1798" baseline="0"/>
            </a:lvl3pPr>
            <a:lvl4pPr marL="539568" marR="0" indent="-179856" algn="l" defTabSz="1087905"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462530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905"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0983355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905"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2258092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3528509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0583712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70"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61515488"/>
      </p:ext>
    </p:extLst>
  </p:cSld>
  <p:clrMapOvr>
    <a:masterClrMapping/>
  </p:clrMapOvr>
  <p:hf sldNum="0"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0809209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988868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44501673"/>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16472401"/>
      </p:ext>
    </p:extLst>
  </p:cSld>
  <p:clrMapOvr>
    <a:masterClrMapping/>
  </p:clrMapOvr>
  <p:extLst>
    <p:ext uri="{DCECCB84-F9BA-43D5-87BE-67443E8EF086}">
      <p15:sldGuideLst xmlns:p15="http://schemas.microsoft.com/office/powerpoint/2012/main"/>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872" marR="0" indent="-143872" algn="l" defTabSz="1087589"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8">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extLst>
      <p:ext uri="{BB962C8B-B14F-4D97-AF65-F5344CB8AC3E}">
        <p14:creationId xmlns:p14="http://schemas.microsoft.com/office/powerpoint/2010/main" val="3167310650"/>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defRPr>
            </a:lvl1pPr>
            <a:lvl2pPr marL="143872" marR="0" indent="-143872" algn="l" defTabSz="1087589"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4442783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5881268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182438984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0339868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2995193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15162110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9661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9674632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198024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4045859858"/>
      </p:ext>
    </p:extLst>
  </p:cSld>
  <p:clrMapOvr>
    <a:masterClrMapping/>
  </p:clrMapOvr>
  <p:hf sldNum="0"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76244072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036133657"/>
      </p:ext>
    </p:extLst>
  </p:cSld>
  <p:clrMapOvr>
    <a:masterClrMapping/>
  </p:clrMapOvr>
  <p:extLst>
    <p:ext uri="{DCECCB84-F9BA-43D5-87BE-67443E8EF086}">
      <p15:sldGuideLst xmlns:p15="http://schemas.microsoft.com/office/powerpoint/2012/main"/>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6802408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5008092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4823323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50215858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587120443"/>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39075063"/>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348699027"/>
      </p:ext>
    </p:extLst>
  </p:cSld>
  <p:clrMapOvr>
    <a:masterClrMapping/>
  </p:clrMapOvr>
  <p:hf sldNum="0"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62920592"/>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757004"/>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96228322"/>
      </p:ext>
    </p:extLst>
  </p:cSld>
  <p:clrMapOvr>
    <a:masterClrMapping/>
  </p:clrMapOvr>
  <p:extLst>
    <p:ext uri="{DCECCB84-F9BA-43D5-87BE-67443E8EF086}">
      <p15:sldGuideLst xmlns:p15="http://schemas.microsoft.com/office/powerpoint/2012/main"/>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81916367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56049058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37366015"/>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818457232"/>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643783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9897701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90321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558253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5901431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683542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59441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46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526088076"/>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427368923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15731088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32487568"/>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018577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71655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13434153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98459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400103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1510319254"/>
      </p:ext>
    </p:extLst>
  </p:cSld>
  <p:clrMapOvr>
    <a:masterClrMapping/>
  </p:clrMapOvr>
  <p:transition>
    <p:fade/>
  </p:transition>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204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6179988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1008612034"/>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0966247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980634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19527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287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2305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9686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39680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06556574"/>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720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6535889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26341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723512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31975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13452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618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4012516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99655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474056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2468042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3995727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2" name="图片 1">
            <a:extLst>
              <a:ext uri="{FF2B5EF4-FFF2-40B4-BE49-F238E27FC236}">
                <a16:creationId xmlns:a16="http://schemas.microsoft.com/office/drawing/2014/main" id="{DF59B770-033F-4275-B4DE-3E0D8FA66417}"/>
              </a:ext>
            </a:extLst>
          </p:cNvPr>
          <p:cNvPicPr>
            <a:picLocks noChangeAspect="1"/>
          </p:cNvPicPr>
          <p:nvPr userDrawn="1"/>
        </p:nvPicPr>
        <p:blipFill>
          <a:blip r:embed="rId2"/>
          <a:stretch>
            <a:fillRect/>
          </a:stretch>
        </p:blipFill>
        <p:spPr>
          <a:xfrm>
            <a:off x="10422771" y="560722"/>
            <a:ext cx="1263386" cy="317442"/>
          </a:xfrm>
          <a:prstGeom prst="rect">
            <a:avLst/>
          </a:prstGeom>
        </p:spPr>
      </p:pic>
      <p:sp>
        <p:nvSpPr>
          <p:cNvPr id="5" name="矩形 4">
            <a:extLst>
              <a:ext uri="{FF2B5EF4-FFF2-40B4-BE49-F238E27FC236}">
                <a16:creationId xmlns:a16="http://schemas.microsoft.com/office/drawing/2014/main" id="{C25E111A-7EB1-493A-B16B-7C6C51093715}"/>
              </a:ext>
            </a:extLst>
          </p:cNvPr>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133790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2913054266"/>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200"/>
            <a:ext cx="12192000" cy="3430800"/>
          </a:xfrm>
          <a:noFill/>
        </p:spPr>
        <p:txBody>
          <a:bodyPr tIns="324000"/>
          <a:lstStyle>
            <a:lvl1pPr marL="0" marR="0" indent="0" algn="ctr" defTabSz="1088063" rtl="0" eaLnBrk="1" fontAlgn="auto" latinLnBrk="0" hangingPunct="1">
              <a:lnSpc>
                <a:spcPct val="100000"/>
              </a:lnSpc>
              <a:spcBef>
                <a:spcPts val="1200"/>
              </a:spcBef>
              <a:spcAft>
                <a:spcPts val="0"/>
              </a:spcAft>
              <a:buClr>
                <a:schemeClr val="accent1"/>
              </a:buClr>
              <a:buSzPct val="80000"/>
              <a:buFontTx/>
              <a:buNone/>
              <a:defRPr sz="1600">
                <a:solidFill>
                  <a:schemeClr val="tx1"/>
                </a:solidFill>
              </a:defRPr>
            </a:lvl1pPr>
          </a:lstStyle>
          <a:p>
            <a:pPr marL="0" marR="0" lvl="0" indent="0" algn="ctr" defTabSz="1088063" rtl="0" eaLnBrk="1" fontAlgn="auto" latinLnBrk="0" hangingPunct="1">
              <a:lnSpc>
                <a:spcPct val="100000"/>
              </a:lnSpc>
              <a:spcBef>
                <a:spcPts val="1200"/>
              </a:spcBef>
              <a:spcAft>
                <a:spcPts val="0"/>
              </a:spcAft>
              <a:buClr>
                <a:schemeClr val="accent1"/>
              </a:buClr>
              <a:buSzPct val="80000"/>
              <a:buFontTx/>
              <a:buNone/>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3371865253"/>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Arial" panose="020B0604020202020204" pitchFamily="34" charset="0"/>
              </a:defRPr>
            </a:lvl1pPr>
          </a:lstStyle>
          <a:p>
            <a:r>
              <a:rPr lang="en-US" noProof="0" dirty="0"/>
              <a:t>Insert page title (sentence case)</a:t>
            </a:r>
            <a:endParaRPr lang="en-US" dirty="0"/>
          </a:p>
        </p:txBody>
      </p:sp>
      <p:pic>
        <p:nvPicPr>
          <p:cNvPr id="2" name="图片 1">
            <a:extLst>
              <a:ext uri="{FF2B5EF4-FFF2-40B4-BE49-F238E27FC236}">
                <a16:creationId xmlns:a16="http://schemas.microsoft.com/office/drawing/2014/main" id="{D81D5014-FC61-4F2D-8F7B-766E90CAC53D}"/>
              </a:ext>
            </a:extLst>
          </p:cNvPr>
          <p:cNvPicPr>
            <a:picLocks noChangeAspect="1"/>
          </p:cNvPicPr>
          <p:nvPr userDrawn="1"/>
        </p:nvPicPr>
        <p:blipFill>
          <a:blip r:embed="rId2"/>
          <a:stretch>
            <a:fillRect/>
          </a:stretch>
        </p:blipFill>
        <p:spPr>
          <a:xfrm>
            <a:off x="10733024" y="560722"/>
            <a:ext cx="1263386" cy="317442"/>
          </a:xfrm>
          <a:prstGeom prst="rect">
            <a:avLst/>
          </a:prstGeom>
        </p:spPr>
      </p:pic>
      <p:sp>
        <p:nvSpPr>
          <p:cNvPr id="5" name="矩形 4">
            <a:extLst>
              <a:ext uri="{FF2B5EF4-FFF2-40B4-BE49-F238E27FC236}">
                <a16:creationId xmlns:a16="http://schemas.microsoft.com/office/drawing/2014/main" id="{E2F33780-E73D-4D63-BA65-723404697A52}"/>
              </a:ext>
            </a:extLst>
          </p:cNvPr>
          <p:cNvSpPr/>
          <p:nvPr userDrawn="1"/>
        </p:nvSpPr>
        <p:spPr bwMode="gray">
          <a:xfrm>
            <a:off x="373529" y="6477958"/>
            <a:ext cx="2604870" cy="22609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689024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60559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90564331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837664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421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848059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9383353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017789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486" indent="-395486">
              <a:lnSpc>
                <a:spcPct val="90000"/>
              </a:lnSpc>
              <a:spcBef>
                <a:spcPts val="600"/>
              </a:spcBef>
              <a:defRPr sz="5998" b="1">
                <a:solidFill>
                  <a:schemeClr val="tx1"/>
                </a:solidFill>
              </a:defRPr>
            </a:lvl1pPr>
            <a:lvl2pPr marL="395486"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4466111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185416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033613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794525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3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499751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392060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435993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243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813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218752345"/>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See </a:t>
            </a:r>
            <a:r>
              <a:rPr lang="en-US" sz="1100" kern="1200" dirty="0">
                <a:solidFill>
                  <a:schemeClr val="tx2"/>
                </a:solidFill>
                <a:latin typeface="Arial" panose="020B0604020202020204" pitchFamily="34" charset="0"/>
                <a:ea typeface="Arial Unicode MS"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itchFamily="34" charset="-128"/>
                <a:cs typeface="+mn-cs"/>
              </a:rPr>
              <a:t> </a:t>
            </a:r>
            <a:r>
              <a:rPr lang="en-US" sz="1100" kern="1200" dirty="0">
                <a:solidFill>
                  <a:schemeClr val="tx1"/>
                </a:solidFill>
                <a:latin typeface="Arial" panose="020B0604020202020204" pitchFamily="34" charset="0"/>
                <a:ea typeface="Arial Unicode MS"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1443778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a:t>
            </a:r>
            <a:r>
              <a:rPr lang="de-DE" sz="2399"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4036913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1999"/>
            </a:lvl1pPr>
            <a:lvl2pPr marL="282490" marR="0" indent="-282490" algn="l" defTabSz="914126" rtl="0" eaLnBrk="1" fontAlgn="auto" latinLnBrk="0" hangingPunct="1">
              <a:lnSpc>
                <a:spcPct val="90000"/>
              </a:lnSpc>
              <a:spcBef>
                <a:spcPts val="500"/>
              </a:spcBef>
              <a:spcAft>
                <a:spcPts val="0"/>
              </a:spcAft>
              <a:buClr>
                <a:schemeClr val="accent3"/>
              </a:buClr>
              <a:buSzTx/>
              <a:buFont typeface="Arial" panose="020B0604020202020204"/>
              <a:buChar char="•"/>
              <a:defRPr sz="1999"/>
            </a:lvl2pPr>
            <a:lvl3pPr marL="630366" indent="-282490">
              <a:defRPr sz="1799"/>
            </a:lvl3pPr>
            <a:lvl4pPr marL="914126" indent="-282490">
              <a:defRPr sz="1600"/>
            </a:lvl4pPr>
            <a:lvl5pPr marL="968084" indent="-282490">
              <a:defRPr sz="1799"/>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1999"/>
            </a:lvl1pPr>
            <a:lvl2pPr marL="342797" marR="0" indent="-342797" algn="l" defTabSz="914126" rtl="0" eaLnBrk="1" fontAlgn="auto" latinLnBrk="0" hangingPunct="1">
              <a:lnSpc>
                <a:spcPct val="90000"/>
              </a:lnSpc>
              <a:spcBef>
                <a:spcPts val="1000"/>
              </a:spcBef>
              <a:spcAft>
                <a:spcPts val="0"/>
              </a:spcAft>
              <a:buClr>
                <a:schemeClr val="accent3"/>
              </a:buClr>
              <a:buSzTx/>
              <a:buFont typeface="Arial" panose="020B0604020202020204"/>
              <a:buChar char="•"/>
              <a:defRPr lang="en-US" sz="1999" kern="1200" dirty="0" smtClean="0">
                <a:solidFill>
                  <a:srgbClr val="37444A"/>
                </a:solidFill>
                <a:latin typeface="Arial" panose="020B0604020202020204" pitchFamily="34" charset="0"/>
                <a:ea typeface="+mn-ea"/>
                <a:cs typeface="Arial" panose="020B0604020202020204" pitchFamily="34" charset="0"/>
              </a:defRPr>
            </a:lvl2pPr>
            <a:lvl3pPr marL="685594" indent="-282490">
              <a:defRPr sz="1799"/>
            </a:lvl3pPr>
            <a:lvl4pPr marL="1031565" indent="-282490">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12409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89650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01877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2598778451"/>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6A19212-779F-A346-8775-0CC7B348CC5F}"/>
              </a:ext>
            </a:extLst>
          </p:cNvPr>
          <p:cNvSpPr>
            <a:spLocks noGrp="1"/>
          </p:cNvSpPr>
          <p:nvPr>
            <p:ph type="dt" sz="half" idx="10"/>
          </p:nvPr>
        </p:nvSpPr>
        <p:spPr/>
        <p:txBody>
          <a:bodyPr/>
          <a:lstStyle/>
          <a:p>
            <a:fld id="{EF986E68-4280-0748-B344-6170F9755540}" type="datetimeFigureOut">
              <a:rPr kumimoji="1" lang="zh-CN" altLang="en-US" smtClean="0"/>
              <a:t>2026/9/3</a:t>
            </a:fld>
            <a:endParaRPr kumimoji="1" lang="zh-CN" altLang="en-US"/>
          </a:p>
        </p:txBody>
      </p:sp>
      <p:sp>
        <p:nvSpPr>
          <p:cNvPr id="4" name="页脚占位符 3">
            <a:extLst>
              <a:ext uri="{FF2B5EF4-FFF2-40B4-BE49-F238E27FC236}">
                <a16:creationId xmlns:a16="http://schemas.microsoft.com/office/drawing/2014/main" id="{1C946587-F21D-AE44-9135-977F3EF9EB67}"/>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6E4482E8-AB7E-FA47-B8D4-B5FB92B63C8F}"/>
              </a:ext>
            </a:extLst>
          </p:cNvPr>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a:extLst>
              <a:ext uri="{FF2B5EF4-FFF2-40B4-BE49-F238E27FC236}">
                <a16:creationId xmlns:a16="http://schemas.microsoft.com/office/drawing/2014/main" id="{38189238-341C-CA4C-AF57-8D26B9CE9388}"/>
              </a:ext>
            </a:extLst>
          </p:cNvP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pic>
        <p:nvPicPr>
          <p:cNvPr id="13" name="图片 12" descr="C:\Users\DELL\AppData\Local\Temp\WeChat Files\587501999669646843.png">
            <a:extLst>
              <a:ext uri="{FF2B5EF4-FFF2-40B4-BE49-F238E27FC236}">
                <a16:creationId xmlns:a16="http://schemas.microsoft.com/office/drawing/2014/main" id="{34A433A4-32A8-4CD6-A4E2-C93D66657EEA}"/>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a:extLst>
              <a:ext uri="{FF2B5EF4-FFF2-40B4-BE49-F238E27FC236}">
                <a16:creationId xmlns:a16="http://schemas.microsoft.com/office/drawing/2014/main" id="{DEA53E0D-75C6-41D7-89FB-28916ADB54A4}"/>
              </a:ext>
            </a:extLst>
          </p:cNvPr>
          <p:cNvGrpSpPr/>
          <p:nvPr userDrawn="1"/>
        </p:nvGrpSpPr>
        <p:grpSpPr>
          <a:xfrm>
            <a:off x="-4587" y="0"/>
            <a:ext cx="12195175" cy="251942"/>
            <a:chOff x="0" y="0"/>
            <a:chExt cx="12195175" cy="251942"/>
          </a:xfrm>
        </p:grpSpPr>
        <p:sp>
          <p:nvSpPr>
            <p:cNvPr id="15" name="Rectangle SAP Gold">
              <a:extLst>
                <a:ext uri="{FF2B5EF4-FFF2-40B4-BE49-F238E27FC236}">
                  <a16:creationId xmlns:a16="http://schemas.microsoft.com/office/drawing/2014/main" id="{E77C7F44-5968-4BC7-A33D-3A4CE53707DE}"/>
                </a:ext>
              </a:extLst>
            </p:cNvPr>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6" name="Secondary Motion Band">
              <a:extLst>
                <a:ext uri="{FF2B5EF4-FFF2-40B4-BE49-F238E27FC236}">
                  <a16:creationId xmlns:a16="http://schemas.microsoft.com/office/drawing/2014/main" id="{C0F1839E-4179-4052-8E61-17C43A89614A}"/>
                </a:ext>
              </a:extLst>
            </p:cNvPr>
            <p:cNvGrpSpPr/>
            <p:nvPr userDrawn="1"/>
          </p:nvGrpSpPr>
          <p:grpSpPr>
            <a:xfrm>
              <a:off x="10682127" y="0"/>
              <a:ext cx="1513048" cy="251942"/>
              <a:chOff x="10682127" y="0"/>
              <a:chExt cx="1513048" cy="252000"/>
            </a:xfrm>
          </p:grpSpPr>
          <p:sp>
            <p:nvSpPr>
              <p:cNvPr id="17" name="Rectangle SAP Gold">
                <a:extLst>
                  <a:ext uri="{FF2B5EF4-FFF2-40B4-BE49-F238E27FC236}">
                    <a16:creationId xmlns:a16="http://schemas.microsoft.com/office/drawing/2014/main" id="{AA4B6516-B36B-461D-9FD1-461A384A3985}"/>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a:extLst>
                  <a:ext uri="{FF2B5EF4-FFF2-40B4-BE49-F238E27FC236}">
                    <a16:creationId xmlns:a16="http://schemas.microsoft.com/office/drawing/2014/main" id="{516BD50D-1D09-4438-A3A9-42AEB8141D7C}"/>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SAP Gold 60%">
                <a:extLst>
                  <a:ext uri="{FF2B5EF4-FFF2-40B4-BE49-F238E27FC236}">
                    <a16:creationId xmlns:a16="http://schemas.microsoft.com/office/drawing/2014/main" id="{5505DEFD-FA5F-478D-B329-EA441E12CA49}"/>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2724037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3811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9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a:extLst>
              <a:ext uri="{FF2B5EF4-FFF2-40B4-BE49-F238E27FC236}">
                <a16:creationId xmlns:a16="http://schemas.microsoft.com/office/drawing/2014/main" id="{E7248F38-0B5A-43AC-99C3-0CC7F7BA59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extLst>
      <p:ext uri="{BB962C8B-B14F-4D97-AF65-F5344CB8AC3E}">
        <p14:creationId xmlns:p14="http://schemas.microsoft.com/office/powerpoint/2010/main" val="16914179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288572377"/>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6474948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2664379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4246147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707306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326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7946300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6" Type="http://schemas.openxmlformats.org/officeDocument/2006/relationships/theme" Target="../theme/theme10.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image" Target="../media/image1.png"/><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theme" Target="../theme/theme11.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6" Type="http://schemas.openxmlformats.org/officeDocument/2006/relationships/image" Target="../media/image1.png"/><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theme" Target="../theme/theme12.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1.xml"/><Relationship Id="rId13" Type="http://schemas.openxmlformats.org/officeDocument/2006/relationships/slideLayout" Target="../slideLayouts/slideLayout216.xml"/><Relationship Id="rId18" Type="http://schemas.openxmlformats.org/officeDocument/2006/relationships/slideLayout" Target="../slideLayouts/slideLayout221.xml"/><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slideLayout" Target="../slideLayouts/slideLayout215.xml"/><Relationship Id="rId17" Type="http://schemas.openxmlformats.org/officeDocument/2006/relationships/slideLayout" Target="../slideLayouts/slideLayout220.xml"/><Relationship Id="rId2" Type="http://schemas.openxmlformats.org/officeDocument/2006/relationships/slideLayout" Target="../slideLayouts/slideLayout205.xml"/><Relationship Id="rId16" Type="http://schemas.openxmlformats.org/officeDocument/2006/relationships/slideLayout" Target="../slideLayouts/slideLayout219.xml"/><Relationship Id="rId20" Type="http://schemas.openxmlformats.org/officeDocument/2006/relationships/image" Target="../media/image1.png"/><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5" Type="http://schemas.openxmlformats.org/officeDocument/2006/relationships/slideLayout" Target="../slideLayouts/slideLayout218.xml"/><Relationship Id="rId10" Type="http://schemas.openxmlformats.org/officeDocument/2006/relationships/slideLayout" Target="../slideLayouts/slideLayout213.xml"/><Relationship Id="rId19" Type="http://schemas.openxmlformats.org/officeDocument/2006/relationships/theme" Target="../theme/theme13.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4" Type="http://schemas.openxmlformats.org/officeDocument/2006/relationships/slideLayout" Target="../slideLayouts/slideLayout21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3" Type="http://schemas.openxmlformats.org/officeDocument/2006/relationships/slideLayout" Target="../slideLayouts/slideLayout224.xml"/><Relationship Id="rId21" Type="http://schemas.openxmlformats.org/officeDocument/2006/relationships/theme" Target="../theme/theme1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slideLayout" Target="../slideLayouts/slideLayout254.xml"/><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5" Type="http://schemas.openxmlformats.org/officeDocument/2006/relationships/image" Target="../media/image1.png"/><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5" Type="http://schemas.openxmlformats.org/officeDocument/2006/relationships/slideLayout" Target="../slideLayouts/slideLayout259.xml"/><Relationship Id="rId10" Type="http://schemas.openxmlformats.org/officeDocument/2006/relationships/image" Target="../media/image1.png"/><Relationship Id="rId4" Type="http://schemas.openxmlformats.org/officeDocument/2006/relationships/slideLayout" Target="../slideLayouts/slideLayout258.xml"/><Relationship Id="rId9"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0.xml"/><Relationship Id="rId13" Type="http://schemas.openxmlformats.org/officeDocument/2006/relationships/slideLayout" Target="../slideLayouts/slideLayout275.xml"/><Relationship Id="rId3" Type="http://schemas.openxmlformats.org/officeDocument/2006/relationships/slideLayout" Target="../slideLayouts/slideLayout265.xml"/><Relationship Id="rId7" Type="http://schemas.openxmlformats.org/officeDocument/2006/relationships/slideLayout" Target="../slideLayouts/slideLayout269.xml"/><Relationship Id="rId12" Type="http://schemas.openxmlformats.org/officeDocument/2006/relationships/slideLayout" Target="../slideLayouts/slideLayout274.xml"/><Relationship Id="rId2" Type="http://schemas.openxmlformats.org/officeDocument/2006/relationships/slideLayout" Target="../slideLayouts/slideLayout264.xml"/><Relationship Id="rId16" Type="http://schemas.openxmlformats.org/officeDocument/2006/relationships/image" Target="../media/image1.png"/><Relationship Id="rId1" Type="http://schemas.openxmlformats.org/officeDocument/2006/relationships/slideLayout" Target="../slideLayouts/slideLayout263.xml"/><Relationship Id="rId6" Type="http://schemas.openxmlformats.org/officeDocument/2006/relationships/slideLayout" Target="../slideLayouts/slideLayout268.xml"/><Relationship Id="rId11" Type="http://schemas.openxmlformats.org/officeDocument/2006/relationships/slideLayout" Target="../slideLayouts/slideLayout273.xml"/><Relationship Id="rId5" Type="http://schemas.openxmlformats.org/officeDocument/2006/relationships/slideLayout" Target="../slideLayouts/slideLayout267.xml"/><Relationship Id="rId15" Type="http://schemas.openxmlformats.org/officeDocument/2006/relationships/theme" Target="../theme/theme17.xml"/><Relationship Id="rId10" Type="http://schemas.openxmlformats.org/officeDocument/2006/relationships/slideLayout" Target="../slideLayouts/slideLayout272.xml"/><Relationship Id="rId4" Type="http://schemas.openxmlformats.org/officeDocument/2006/relationships/slideLayout" Target="../slideLayouts/slideLayout266.xml"/><Relationship Id="rId9" Type="http://schemas.openxmlformats.org/officeDocument/2006/relationships/slideLayout" Target="../slideLayouts/slideLayout271.xml"/><Relationship Id="rId14" Type="http://schemas.openxmlformats.org/officeDocument/2006/relationships/slideLayout" Target="../slideLayouts/slideLayout27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theme" Target="../theme/theme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8"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 Type="http://schemas.openxmlformats.org/officeDocument/2006/relationships/slideLayout" Target="../slideLayouts/slideLayout94.xml"/><Relationship Id="rId16" Type="http://schemas.openxmlformats.org/officeDocument/2006/relationships/theme" Target="../theme/theme6.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21" Type="http://schemas.openxmlformats.org/officeDocument/2006/relationships/theme" Target="../theme/theme7.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image" Target="../media/image1.png"/><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heme" Target="../theme/theme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image" Target="../media/image1.png"/><Relationship Id="rId2" Type="http://schemas.openxmlformats.org/officeDocument/2006/relationships/slideLayout" Target="../slideLayouts/slideLayout139.xml"/><Relationship Id="rId16" Type="http://schemas.openxmlformats.org/officeDocument/2006/relationships/theme" Target="../theme/theme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slideLayout" Target="../slideLayouts/slideLayout15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621613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8" r:id="rId16"/>
    <p:sldLayoutId id="2147483680" r:id="rId17"/>
    <p:sldLayoutId id="2147483682" r:id="rId18"/>
    <p:sldLayoutId id="2147483683" r:id="rId19"/>
    <p:sldLayoutId id="2147483684"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149238397"/>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0986914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6" r:id="rId20"/>
    <p:sldLayoutId id="2147483877" r:id="rId21"/>
    <p:sldLayoutId id="2147483878" r:id="rId22"/>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69309842"/>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8" r:id="rId8"/>
    <p:sldLayoutId id="2147483889" r:id="rId9"/>
    <p:sldLayoutId id="2147483890" r:id="rId10"/>
    <p:sldLayoutId id="2147483891" r:id="rId11"/>
    <p:sldLayoutId id="2147483892" r:id="rId12"/>
    <p:sldLayoutId id="2147483893" r:id="rId13"/>
    <p:sldLayoutId id="2147483983"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20"/>
          <a:stretch>
            <a:fillRect/>
          </a:stretch>
        </p:blipFill>
        <p:spPr>
          <a:xfrm>
            <a:off x="10100363" y="251942"/>
            <a:ext cx="2086329" cy="579331"/>
          </a:xfrm>
          <a:prstGeom prst="rect">
            <a:avLst/>
          </a:prstGeom>
        </p:spPr>
      </p:pic>
    </p:spTree>
    <p:extLst>
      <p:ext uri="{BB962C8B-B14F-4D97-AF65-F5344CB8AC3E}">
        <p14:creationId xmlns:p14="http://schemas.microsoft.com/office/powerpoint/2010/main" val="1426544738"/>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 id="2147483969" r:id="rId15"/>
    <p:sldLayoutId id="2147483970" r:id="rId16"/>
    <p:sldLayoutId id="2147483980" r:id="rId17"/>
    <p:sldLayoutId id="2147483981"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4390638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3" r:id="rId9"/>
    <p:sldLayoutId id="2147483944" r:id="rId10"/>
    <p:sldLayoutId id="2147483945" r:id="rId11"/>
    <p:sldLayoutId id="2147483946" r:id="rId12"/>
    <p:sldLayoutId id="2147483947" r:id="rId13"/>
    <p:sldLayoutId id="2147483948" r:id="rId14"/>
    <p:sldLayoutId id="2147483950" r:id="rId15"/>
    <p:sldLayoutId id="2147483953" r:id="rId16"/>
    <p:sldLayoutId id="2147484020" r:id="rId17"/>
    <p:sldLayoutId id="2147484021" r:id="rId18"/>
    <p:sldLayoutId id="2147484022" r:id="rId19"/>
    <p:sldLayoutId id="2147484023"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4071" marR="0" indent="-84071" algn="l" defTabSz="1087905"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5"/>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4434020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3" r:id="rId8"/>
    <p:sldLayoutId id="2147483964" r:id="rId9"/>
    <p:sldLayoutId id="2147483965" r:id="rId10"/>
    <p:sldLayoutId id="2147483966" r:id="rId11"/>
    <p:sldLayoutId id="2147483967" r:id="rId12"/>
    <p:sldLayoutId id="2147483968" r:id="rId13"/>
  </p:sldLayoutIdLst>
  <p:hf hdr="0" ftr="0" dt="0"/>
  <p:txStyles>
    <p:titleStyle>
      <a:lvl1pPr algn="l" defTabSz="1087905"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905"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856" indent="-179856" algn="l" defTabSz="1087905" rtl="0" eaLnBrk="1" latinLnBrk="0" hangingPunct="1">
        <a:spcBef>
          <a:spcPts val="600"/>
        </a:spcBef>
        <a:buClr>
          <a:schemeClr val="accent1"/>
        </a:buClr>
        <a:buSzPct val="100000"/>
        <a:buFont typeface="Wingdings" pitchFamily="2" charset="2"/>
        <a:buChar char="§"/>
        <a:defRPr sz="1798" kern="1200">
          <a:solidFill>
            <a:schemeClr val="tx1"/>
          </a:solidFill>
          <a:latin typeface="+mn-lt"/>
          <a:ea typeface="+mn-ea"/>
          <a:cs typeface="+mn-cs"/>
        </a:defRPr>
      </a:lvl2pPr>
      <a:lvl3pPr marL="358559" indent="-179280" algn="l" defTabSz="1087905"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568" indent="-179856" algn="l" defTabSz="1087905"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424" indent="-179856" algn="l" defTabSz="108790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739"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6pPr>
      <a:lvl7pPr marL="3535692"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7pPr>
      <a:lvl8pPr marL="4079644"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8pPr>
      <a:lvl9pPr marL="4623598"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9pPr>
    </p:bodyStyle>
    <p:otherStyle>
      <a:defPPr>
        <a:defRPr lang="de-DE"/>
      </a:defPPr>
      <a:lvl1pPr marL="0" algn="l" defTabSz="1087905" rtl="0" eaLnBrk="1" latinLnBrk="0" hangingPunct="1">
        <a:defRPr sz="2098" kern="1200">
          <a:solidFill>
            <a:schemeClr val="tx1"/>
          </a:solidFill>
          <a:latin typeface="+mn-lt"/>
          <a:ea typeface="+mn-ea"/>
          <a:cs typeface="+mn-cs"/>
        </a:defRPr>
      </a:lvl1pPr>
      <a:lvl2pPr marL="543953" algn="l" defTabSz="1087905" rtl="0" eaLnBrk="1" latinLnBrk="0" hangingPunct="1">
        <a:defRPr sz="2098" kern="1200">
          <a:solidFill>
            <a:schemeClr val="tx1"/>
          </a:solidFill>
          <a:latin typeface="+mn-lt"/>
          <a:ea typeface="+mn-ea"/>
          <a:cs typeface="+mn-cs"/>
        </a:defRPr>
      </a:lvl2pPr>
      <a:lvl3pPr marL="1087905" algn="l" defTabSz="1087905" rtl="0" eaLnBrk="1" latinLnBrk="0" hangingPunct="1">
        <a:defRPr sz="2098" kern="1200">
          <a:solidFill>
            <a:schemeClr val="tx1"/>
          </a:solidFill>
          <a:latin typeface="+mn-lt"/>
          <a:ea typeface="+mn-ea"/>
          <a:cs typeface="+mn-cs"/>
        </a:defRPr>
      </a:lvl3pPr>
      <a:lvl4pPr marL="1631857" algn="l" defTabSz="1087905" rtl="0" eaLnBrk="1" latinLnBrk="0" hangingPunct="1">
        <a:defRPr sz="2098" kern="1200">
          <a:solidFill>
            <a:schemeClr val="tx1"/>
          </a:solidFill>
          <a:latin typeface="+mn-lt"/>
          <a:ea typeface="+mn-ea"/>
          <a:cs typeface="+mn-cs"/>
        </a:defRPr>
      </a:lvl4pPr>
      <a:lvl5pPr marL="2175810" algn="l" defTabSz="1087905" rtl="0" eaLnBrk="1" latinLnBrk="0" hangingPunct="1">
        <a:defRPr sz="2098" kern="1200">
          <a:solidFill>
            <a:schemeClr val="tx1"/>
          </a:solidFill>
          <a:latin typeface="+mn-lt"/>
          <a:ea typeface="+mn-ea"/>
          <a:cs typeface="+mn-cs"/>
        </a:defRPr>
      </a:lvl5pPr>
      <a:lvl6pPr marL="2719764" algn="l" defTabSz="1087905" rtl="0" eaLnBrk="1" latinLnBrk="0" hangingPunct="1">
        <a:defRPr sz="2098" kern="1200">
          <a:solidFill>
            <a:schemeClr val="tx1"/>
          </a:solidFill>
          <a:latin typeface="+mn-lt"/>
          <a:ea typeface="+mn-ea"/>
          <a:cs typeface="+mn-cs"/>
        </a:defRPr>
      </a:lvl6pPr>
      <a:lvl7pPr marL="3263716" algn="l" defTabSz="1087905" rtl="0" eaLnBrk="1" latinLnBrk="0" hangingPunct="1">
        <a:defRPr sz="2098" kern="1200">
          <a:solidFill>
            <a:schemeClr val="tx1"/>
          </a:solidFill>
          <a:latin typeface="+mn-lt"/>
          <a:ea typeface="+mn-ea"/>
          <a:cs typeface="+mn-cs"/>
        </a:defRPr>
      </a:lvl7pPr>
      <a:lvl8pPr marL="3807668" algn="l" defTabSz="1087905" rtl="0" eaLnBrk="1" latinLnBrk="0" hangingPunct="1">
        <a:defRPr sz="2098" kern="1200">
          <a:solidFill>
            <a:schemeClr val="tx1"/>
          </a:solidFill>
          <a:latin typeface="+mn-lt"/>
          <a:ea typeface="+mn-ea"/>
          <a:cs typeface="+mn-cs"/>
        </a:defRPr>
      </a:lvl8pPr>
      <a:lvl9pPr marL="4351621" algn="l" defTabSz="1087905" rtl="0" eaLnBrk="1" latinLnBrk="0" hangingPunct="1">
        <a:defRPr sz="20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54295212"/>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275097025"/>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3" r:id="rId8"/>
    <p:sldLayoutId id="2147484014" r:id="rId9"/>
    <p:sldLayoutId id="2147484015" r:id="rId10"/>
    <p:sldLayoutId id="2147484016" r:id="rId11"/>
    <p:sldLayoutId id="2147484017" r:id="rId12"/>
    <p:sldLayoutId id="2147484018" r:id="rId13"/>
    <p:sldLayoutId id="2147484019"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924945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75133072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3" r:id="rId8"/>
    <p:sldLayoutId id="2147483704" r:id="rId9"/>
    <p:sldLayoutId id="2147483705" r:id="rId10"/>
    <p:sldLayoutId id="2147483706" r:id="rId11"/>
    <p:sldLayoutId id="2147483707" r:id="rId12"/>
    <p:sldLayoutId id="2147483708" r:id="rId13"/>
    <p:sldLayoutId id="2147483709" r:id="rId14"/>
    <p:sldLayoutId id="2147483711" r:id="rId15"/>
    <p:sldLayoutId id="2147483713" r:id="rId16"/>
    <p:sldLayoutId id="2147483714" r:id="rId17"/>
    <p:sldLayoutId id="2147483715"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extLst>
      <p:ext uri="{BB962C8B-B14F-4D97-AF65-F5344CB8AC3E}">
        <p14:creationId xmlns:p14="http://schemas.microsoft.com/office/powerpoint/2010/main" val="8156611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8" r:id="rId11"/>
    <p:sldLayoutId id="2147483729" r:id="rId12"/>
    <p:sldLayoutId id="2147483730" r:id="rId13"/>
    <p:sldLayoutId id="2147483731" r:id="rId14"/>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pPr marL="0" lvl="0" indent="0" algn="r">
                <a:buNone/>
              </a:p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a:cs typeface="Arial Unicode MS"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590362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Lst>
  <p:hf hdr="0" ftr="0" dt="0"/>
  <p:txStyles>
    <p:titleStyle>
      <a:lvl1pPr algn="l" defTabSz="1088063" rtl="0" eaLnBrk="1" latinLnBrk="0" hangingPunct="1">
        <a:spcBef>
          <a:spcPct val="0"/>
        </a:spcBef>
        <a:buNone/>
        <a:defRPr sz="2799"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Arial" panose="020B0604020202020204" pitchFamily="34" charset="0"/>
          <a:ea typeface="+mn-ea"/>
          <a:cs typeface="Arial" panose="020B0604020202020204" pitchFamily="34" charset="0"/>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Arial" panose="020B0604020202020204" pitchFamily="34" charset="0"/>
          <a:ea typeface="+mn-ea"/>
          <a:cs typeface="Arial" panose="020B0604020202020204" pitchFamily="34" charset="0"/>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Arial" panose="020B0604020202020204" pitchFamily="34" charset="0"/>
          <a:ea typeface="+mn-ea"/>
          <a:cs typeface="Arial" panose="020B0604020202020204" pitchFamily="34" charset="0"/>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CFE33AB4-332E-454E-9B47-BB38F8D6A507}"/>
              </a:ext>
            </a:extLst>
          </p:cNvPr>
          <p:cNvPicPr>
            <a:picLocks noChangeAspect="1"/>
          </p:cNvPicPr>
          <p:nvPr userDrawn="1"/>
        </p:nvPicPr>
        <p:blipFill>
          <a:blip r:embed="rId17"/>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1461148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5" r:id="rId8"/>
    <p:sldLayoutId id="2147483777" r:id="rId9"/>
    <p:sldLayoutId id="2147483778" r:id="rId10"/>
    <p:sldLayoutId id="2147483779" r:id="rId11"/>
    <p:sldLayoutId id="2147483780" r:id="rId12"/>
    <p:sldLayoutId id="2147483783" r:id="rId13"/>
    <p:sldLayoutId id="2147483784" r:id="rId14"/>
    <p:sldLayoutId id="214748378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85637503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4003" r:id="rId2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A3D55B58-A57A-4E94-96C8-7EBA734A986B}"/>
              </a:ext>
            </a:extLst>
          </p:cNvPr>
          <p:cNvPicPr>
            <a:picLocks noChangeAspect="1"/>
          </p:cNvPicPr>
          <p:nvPr userDrawn="1"/>
        </p:nvPicPr>
        <p:blipFill>
          <a:blip r:embed="rId12"/>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4064968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9" r:id="rId1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7"/>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132796286"/>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9.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39.xml"/><Relationship Id="rId6" Type="http://schemas.openxmlformats.org/officeDocument/2006/relationships/image" Target="../media/image23.tiff"/><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1F3D880-0E3C-8FA9-D850-20B4E1ADBBD8}"/>
              </a:ext>
            </a:extLst>
          </p:cNvPr>
          <p:cNvPicPr>
            <a:picLocks noChangeAspect="1"/>
          </p:cNvPicPr>
          <p:nvPr/>
        </p:nvPicPr>
        <p:blipFill>
          <a:blip r:embed="rId3">
            <a:extLst>
              <a:ext uri="{28A0092B-C50C-407E-A947-70E740481C1C}">
                <a14:useLocalDpi xmlns:a14="http://schemas.microsoft.com/office/drawing/2010/main" val="0"/>
              </a:ext>
            </a:extLst>
          </a:blip>
          <a:srcRect t="9997"/>
          <a:stretch>
            <a:fillRect/>
          </a:stretch>
        </p:blipFill>
        <p:spPr>
          <a:xfrm>
            <a:off x="0" y="-114"/>
            <a:ext cx="12192000" cy="3429113"/>
          </a:xfrm>
          <a:prstGeom prst="rect">
            <a:avLst/>
          </a:prstGeom>
        </p:spPr>
      </p:pic>
      <p:sp>
        <p:nvSpPr>
          <p:cNvPr id="10" name="Text Placeholder 9"/>
          <p:cNvSpPr>
            <a:spLocks noGrp="1"/>
          </p:cNvSpPr>
          <p:nvPr>
            <p:ph type="body" sz="quarter" idx="14"/>
          </p:nvPr>
        </p:nvSpPr>
        <p:spPr>
          <a:xfrm>
            <a:off x="272355" y="3754822"/>
            <a:ext cx="11580131" cy="1384610"/>
          </a:xfrm>
        </p:spPr>
        <p:txBody>
          <a:bodyPr/>
          <a:lstStyle/>
          <a:p>
            <a:r>
              <a:rPr lang="en-US" altLang="zh-CN" dirty="0">
                <a:latin typeface="Microsoft YaHei" charset="-122"/>
                <a:ea typeface="Microsoft YaHei" charset="-122"/>
                <a:cs typeface="Microsoft YaHei" charset="-122"/>
              </a:rPr>
              <a:t>SAP&amp;</a:t>
            </a:r>
            <a:r>
              <a:rPr lang="zh-CN" altLang="en-US" dirty="0">
                <a:latin typeface="Microsoft YaHei" charset="-122"/>
                <a:ea typeface="Microsoft YaHei" charset="-122"/>
                <a:cs typeface="Microsoft YaHei" charset="-122"/>
              </a:rPr>
              <a:t>帛丝云商助您打造智慧企业，实现数字化腾飞  </a:t>
            </a:r>
            <a:endParaRPr lang="en-US" altLang="zh-CN" dirty="0">
              <a:latin typeface="Microsoft YaHei" charset="-122"/>
              <a:ea typeface="Microsoft YaHei" charset="-122"/>
              <a:cs typeface="Microsoft YaHei" charset="-122"/>
            </a:endParaRPr>
          </a:p>
          <a:p>
            <a:endParaRPr lang="en-US" altLang="zh-CN" dirty="0">
              <a:latin typeface="Arial" panose="020B0604020202020204" pitchFamily="34" charset="0"/>
            </a:endParaRPr>
          </a:p>
          <a:p>
            <a:r>
              <a:rPr lang="en-US" altLang="zh-CN" sz="2799" dirty="0">
                <a:latin typeface="Arial" panose="020B0604020202020204" pitchFamily="34" charset="0"/>
                <a:ea typeface="微软雅黑" panose="020B0503020204020204" pitchFamily="34" charset="-122"/>
                <a:cs typeface="Calibri" panose="020F0502020204030204" charset="0"/>
              </a:rPr>
              <a:t>—— </a:t>
            </a:r>
            <a:r>
              <a:rPr lang="zh-CN" altLang="en-US" sz="2799" dirty="0">
                <a:latin typeface="Arial" panose="020B0604020202020204" pitchFamily="34" charset="0"/>
                <a:ea typeface="微软雅黑" panose="020B0503020204020204" pitchFamily="34" charset="-122"/>
                <a:cs typeface="Calibri" panose="020F0502020204030204" charset="0"/>
              </a:rPr>
              <a:t>百疆</a:t>
            </a:r>
            <a:r>
              <a:rPr lang="en-US" altLang="zh-CN" sz="2799" dirty="0">
                <a:latin typeface="Arial" panose="020B0604020202020204" pitchFamily="34" charset="0"/>
                <a:ea typeface="微软雅黑" panose="020B0503020204020204" pitchFamily="34" charset="-122"/>
                <a:cs typeface="Calibri" panose="020F0502020204030204" charset="0"/>
              </a:rPr>
              <a:t>SAP</a:t>
            </a:r>
            <a:r>
              <a:rPr lang="zh-CN" altLang="en-US" sz="2799" dirty="0">
                <a:latin typeface="Arial" panose="020B0604020202020204" pitchFamily="34" charset="0"/>
                <a:ea typeface="微软雅黑" panose="020B0503020204020204" pitchFamily="34" charset="-122"/>
                <a:cs typeface="Calibri" panose="020F0502020204030204" charset="0"/>
              </a:rPr>
              <a:t>项目启动大会</a:t>
            </a:r>
            <a:endParaRPr lang="en-US" dirty="0">
              <a:latin typeface="Arial" panose="020B0604020202020204" pitchFamily="34" charset="0"/>
            </a:endParaRPr>
          </a:p>
        </p:txBody>
      </p:sp>
      <p:grpSp>
        <p:nvGrpSpPr>
          <p:cNvPr id="3" name="Group 2"/>
          <p:cNvGrpSpPr/>
          <p:nvPr/>
        </p:nvGrpSpPr>
        <p:grpSpPr>
          <a:xfrm>
            <a:off x="9168786" y="893"/>
            <a:ext cx="3023215" cy="3429113"/>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
        <p:nvSpPr>
          <p:cNvPr id="8" name="Subtitle 7"/>
          <p:cNvSpPr>
            <a:spLocks noGrp="1"/>
          </p:cNvSpPr>
          <p:nvPr>
            <p:ph type="subTitle" idx="1"/>
          </p:nvPr>
        </p:nvSpPr>
        <p:spPr>
          <a:xfrm>
            <a:off x="272355" y="5464272"/>
            <a:ext cx="1504827" cy="428011"/>
          </a:xfrm>
        </p:spPr>
        <p:txBody>
          <a:bodyPr/>
          <a:lstStyle/>
          <a:p>
            <a:pPr>
              <a:lnSpc>
                <a:spcPct val="150000"/>
              </a:lnSpc>
            </a:pPr>
            <a:r>
              <a:rPr lang="en-US" altLang="zh-CN" sz="1799" dirty="0"/>
              <a:t>20260901</a:t>
            </a:r>
            <a:endParaRPr lang="en-US" sz="1799" dirty="0"/>
          </a:p>
        </p:txBody>
      </p:sp>
      <p:sp>
        <p:nvSpPr>
          <p:cNvPr id="6" name="矩形 5">
            <a:extLst>
              <a:ext uri="{FF2B5EF4-FFF2-40B4-BE49-F238E27FC236}">
                <a16:creationId xmlns:a16="http://schemas.microsoft.com/office/drawing/2014/main" id="{466F6957-CAB7-3A23-1864-13280BEB9B74}"/>
              </a:ext>
            </a:extLst>
          </p:cNvPr>
          <p:cNvSpPr/>
          <p:nvPr/>
        </p:nvSpPr>
        <p:spPr bwMode="gray">
          <a:xfrm>
            <a:off x="8934773" y="4897464"/>
            <a:ext cx="2092271" cy="994819"/>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标题 2"/>
          <p:cNvSpPr txBox="1"/>
          <p:nvPr/>
        </p:nvSpPr>
        <p:spPr bwMode="gray">
          <a:xfrm>
            <a:off x="354407" y="463727"/>
            <a:ext cx="11178064" cy="369140"/>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pPr marL="13962" defTabSz="1088063">
              <a:defRPr/>
            </a:pPr>
            <a:r>
              <a:rPr lang="zh-CN" altLang="en-US" sz="2398" dirty="0">
                <a:solidFill>
                  <a:srgbClr val="000000"/>
                </a:solidFill>
                <a:latin typeface="微软雅黑" panose="020B0503020204020204" pitchFamily="34" charset="-122"/>
                <a:ea typeface="微软雅黑" panose="020B0503020204020204" pitchFamily="34" charset="-122"/>
              </a:rPr>
              <a:t>需求确认机制</a:t>
            </a:r>
          </a:p>
        </p:txBody>
      </p:sp>
      <p:sp>
        <p:nvSpPr>
          <p:cNvPr id="2" name="矩形: 圆角 1">
            <a:extLst>
              <a:ext uri="{FF2B5EF4-FFF2-40B4-BE49-F238E27FC236}">
                <a16:creationId xmlns:a16="http://schemas.microsoft.com/office/drawing/2014/main" id="{9C229C6E-67F4-597A-845A-D315B1D7A92D}"/>
              </a:ext>
            </a:extLst>
          </p:cNvPr>
          <p:cNvSpPr/>
          <p:nvPr/>
        </p:nvSpPr>
        <p:spPr bwMode="gray">
          <a:xfrm>
            <a:off x="624372" y="217161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1.</a:t>
            </a:r>
            <a:r>
              <a:rPr lang="zh-CN" altLang="en-US" sz="1200" kern="0" dirty="0">
                <a:latin typeface="微软雅黑" panose="020B0503020204020204" pitchFamily="34" charset="-122"/>
                <a:ea typeface="微软雅黑" panose="020B0503020204020204" pitchFamily="34" charset="-122"/>
                <a:cs typeface="Arial Unicode MS" pitchFamily="34" charset="-128"/>
              </a:rPr>
              <a:t>提出需求，内部确认后提交</a:t>
            </a:r>
          </a:p>
        </p:txBody>
      </p:sp>
      <p:cxnSp>
        <p:nvCxnSpPr>
          <p:cNvPr id="36" name="直接连接符 35">
            <a:extLst>
              <a:ext uri="{FF2B5EF4-FFF2-40B4-BE49-F238E27FC236}">
                <a16:creationId xmlns:a16="http://schemas.microsoft.com/office/drawing/2014/main" id="{631898B9-7FD3-28CA-BBDF-DB217E211ACB}"/>
              </a:ext>
            </a:extLst>
          </p:cNvPr>
          <p:cNvCxnSpPr>
            <a:cxnSpLocks/>
          </p:cNvCxnSpPr>
          <p:nvPr/>
        </p:nvCxnSpPr>
        <p:spPr>
          <a:xfrm>
            <a:off x="587674" y="1538596"/>
            <a:ext cx="10739156" cy="0"/>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8E3F92B-0130-553B-2DF0-10BB939DC94C}"/>
              </a:ext>
            </a:extLst>
          </p:cNvPr>
          <p:cNvCxnSpPr>
            <a:cxnSpLocks/>
          </p:cNvCxnSpPr>
          <p:nvPr/>
        </p:nvCxnSpPr>
        <p:spPr>
          <a:xfrm>
            <a:off x="3170545" y="1096436"/>
            <a:ext cx="0" cy="5535759"/>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85" name="连接符: 肘形 84">
            <a:extLst>
              <a:ext uri="{FF2B5EF4-FFF2-40B4-BE49-F238E27FC236}">
                <a16:creationId xmlns:a16="http://schemas.microsoft.com/office/drawing/2014/main" id="{BA04F6E3-5216-10C4-18E5-3C4BE28AB5A5}"/>
              </a:ext>
            </a:extLst>
          </p:cNvPr>
          <p:cNvCxnSpPr>
            <a:cxnSpLocks/>
            <a:stCxn id="2" idx="3"/>
            <a:endCxn id="88" idx="1"/>
          </p:cNvCxnSpPr>
          <p:nvPr/>
        </p:nvCxnSpPr>
        <p:spPr>
          <a:xfrm flipV="1">
            <a:off x="2095804" y="2458472"/>
            <a:ext cx="1305522" cy="237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8" name="矩形: 圆角 87">
            <a:extLst>
              <a:ext uri="{FF2B5EF4-FFF2-40B4-BE49-F238E27FC236}">
                <a16:creationId xmlns:a16="http://schemas.microsoft.com/office/drawing/2014/main" id="{8896A24D-9246-A79A-8E3B-3D1A7DF9C46D}"/>
              </a:ext>
            </a:extLst>
          </p:cNvPr>
          <p:cNvSpPr/>
          <p:nvPr/>
        </p:nvSpPr>
        <p:spPr bwMode="gray">
          <a:xfrm>
            <a:off x="3401326" y="2169234"/>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2.</a:t>
            </a:r>
            <a:r>
              <a:rPr lang="zh-CN" altLang="en-US" sz="1200" kern="0" dirty="0">
                <a:latin typeface="微软雅黑" panose="020B0503020204020204" pitchFamily="34" charset="-122"/>
                <a:ea typeface="微软雅黑" panose="020B0503020204020204" pitchFamily="34" charset="-122"/>
                <a:cs typeface="Arial Unicode MS" pitchFamily="34" charset="-128"/>
              </a:rPr>
              <a:t>内部讨论确认</a:t>
            </a:r>
          </a:p>
        </p:txBody>
      </p:sp>
      <p:sp>
        <p:nvSpPr>
          <p:cNvPr id="91" name="矩形: 圆角 90">
            <a:extLst>
              <a:ext uri="{FF2B5EF4-FFF2-40B4-BE49-F238E27FC236}">
                <a16:creationId xmlns:a16="http://schemas.microsoft.com/office/drawing/2014/main" id="{1A52FD26-4A2F-664E-9BCA-CA8244F85144}"/>
              </a:ext>
            </a:extLst>
          </p:cNvPr>
          <p:cNvSpPr/>
          <p:nvPr/>
        </p:nvSpPr>
        <p:spPr bwMode="gray">
          <a:xfrm>
            <a:off x="1026622"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组员</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组长</a:t>
            </a:r>
          </a:p>
        </p:txBody>
      </p:sp>
      <p:sp>
        <p:nvSpPr>
          <p:cNvPr id="93" name="矩形: 圆角 92">
            <a:extLst>
              <a:ext uri="{FF2B5EF4-FFF2-40B4-BE49-F238E27FC236}">
                <a16:creationId xmlns:a16="http://schemas.microsoft.com/office/drawing/2014/main" id="{0D1FDA68-B6D6-2922-B934-9340249088F6}"/>
              </a:ext>
            </a:extLst>
          </p:cNvPr>
          <p:cNvSpPr/>
          <p:nvPr/>
        </p:nvSpPr>
        <p:spPr bwMode="gray">
          <a:xfrm>
            <a:off x="4469231"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项目经理</a:t>
            </a:r>
          </a:p>
        </p:txBody>
      </p:sp>
      <p:sp>
        <p:nvSpPr>
          <p:cNvPr id="95" name="流程图: 决策 94">
            <a:extLst>
              <a:ext uri="{FF2B5EF4-FFF2-40B4-BE49-F238E27FC236}">
                <a16:creationId xmlns:a16="http://schemas.microsoft.com/office/drawing/2014/main" id="{C90EB368-1FE1-B5EE-161C-7A94FF52A93C}"/>
              </a:ext>
            </a:extLst>
          </p:cNvPr>
          <p:cNvSpPr/>
          <p:nvPr/>
        </p:nvSpPr>
        <p:spPr bwMode="gray">
          <a:xfrm>
            <a:off x="3299208" y="3206161"/>
            <a:ext cx="166979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是否为本期</a:t>
            </a:r>
            <a:r>
              <a:rPr lang="en-US" altLang="zh-CN" sz="1200" kern="0" dirty="0">
                <a:latin typeface="微软雅黑" panose="020B0503020204020204" pitchFamily="34" charset="-122"/>
                <a:ea typeface="微软雅黑" panose="020B0503020204020204" pitchFamily="34" charset="-122"/>
                <a:cs typeface="Arial Unicode MS" pitchFamily="34" charset="-128"/>
              </a:rPr>
              <a:t>ERP</a:t>
            </a:r>
            <a:r>
              <a:rPr lang="zh-CN" altLang="en-US" sz="1200" kern="0" dirty="0">
                <a:latin typeface="微软雅黑" panose="020B0503020204020204" pitchFamily="34" charset="-122"/>
                <a:ea typeface="微软雅黑" panose="020B0503020204020204" pitchFamily="34" charset="-122"/>
                <a:cs typeface="Arial Unicode MS" pitchFamily="34" charset="-128"/>
              </a:rPr>
              <a:t>实施范围内需求</a:t>
            </a:r>
          </a:p>
        </p:txBody>
      </p:sp>
      <p:cxnSp>
        <p:nvCxnSpPr>
          <p:cNvPr id="96" name="连接符: 肘形 95">
            <a:extLst>
              <a:ext uri="{FF2B5EF4-FFF2-40B4-BE49-F238E27FC236}">
                <a16:creationId xmlns:a16="http://schemas.microsoft.com/office/drawing/2014/main" id="{6989033B-AC8B-F3D6-22D0-148B98C51C76}"/>
              </a:ext>
            </a:extLst>
          </p:cNvPr>
          <p:cNvCxnSpPr>
            <a:cxnSpLocks/>
            <a:stCxn id="88" idx="2"/>
            <a:endCxn id="95" idx="0"/>
          </p:cNvCxnSpPr>
          <p:nvPr/>
        </p:nvCxnSpPr>
        <p:spPr>
          <a:xfrm rot="5400000">
            <a:off x="3906350" y="2975467"/>
            <a:ext cx="458452" cy="2935"/>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C06A7C15-7C39-6DF8-7589-C880BAA11166}"/>
              </a:ext>
            </a:extLst>
          </p:cNvPr>
          <p:cNvCxnSpPr>
            <a:cxnSpLocks/>
          </p:cNvCxnSpPr>
          <p:nvPr/>
        </p:nvCxnSpPr>
        <p:spPr>
          <a:xfrm>
            <a:off x="7298779" y="1118202"/>
            <a:ext cx="0" cy="5513993"/>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01" name="流程图: 决策 100">
            <a:extLst>
              <a:ext uri="{FF2B5EF4-FFF2-40B4-BE49-F238E27FC236}">
                <a16:creationId xmlns:a16="http://schemas.microsoft.com/office/drawing/2014/main" id="{F74CB154-6834-BA46-7044-CB68687A36D1}"/>
              </a:ext>
            </a:extLst>
          </p:cNvPr>
          <p:cNvSpPr/>
          <p:nvPr/>
        </p:nvSpPr>
        <p:spPr bwMode="gray">
          <a:xfrm>
            <a:off x="4975712" y="4055812"/>
            <a:ext cx="159638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是否为影响公司管理层面的需求</a:t>
            </a:r>
          </a:p>
        </p:txBody>
      </p:sp>
      <p:cxnSp>
        <p:nvCxnSpPr>
          <p:cNvPr id="102" name="连接符: 肘形 101">
            <a:extLst>
              <a:ext uri="{FF2B5EF4-FFF2-40B4-BE49-F238E27FC236}">
                <a16:creationId xmlns:a16="http://schemas.microsoft.com/office/drawing/2014/main" id="{58841AB7-B6A8-5D17-EE97-578E0824741A}"/>
              </a:ext>
            </a:extLst>
          </p:cNvPr>
          <p:cNvCxnSpPr>
            <a:cxnSpLocks/>
            <a:stCxn id="95" idx="3"/>
            <a:endCxn id="111" idx="1"/>
          </p:cNvCxnSpPr>
          <p:nvPr/>
        </p:nvCxnSpPr>
        <p:spPr>
          <a:xfrm flipV="1">
            <a:off x="4969005" y="2774126"/>
            <a:ext cx="2604088" cy="832414"/>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5" name="矩形: 圆角 104">
            <a:extLst>
              <a:ext uri="{FF2B5EF4-FFF2-40B4-BE49-F238E27FC236}">
                <a16:creationId xmlns:a16="http://schemas.microsoft.com/office/drawing/2014/main" id="{89E504C5-9495-9E49-9F98-555A0FE2A5EB}"/>
              </a:ext>
            </a:extLst>
          </p:cNvPr>
          <p:cNvSpPr/>
          <p:nvPr/>
        </p:nvSpPr>
        <p:spPr bwMode="gray">
          <a:xfrm>
            <a:off x="649350" y="446468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4.</a:t>
            </a:r>
            <a:r>
              <a:rPr lang="zh-CN" altLang="en-US" sz="1200" kern="0" dirty="0">
                <a:latin typeface="微软雅黑" panose="020B0503020204020204" pitchFamily="34" charset="-122"/>
                <a:ea typeface="微软雅黑" panose="020B0503020204020204" pitchFamily="34" charset="-122"/>
                <a:cs typeface="Arial Unicode MS" pitchFamily="34" charset="-128"/>
              </a:rPr>
              <a:t>回复相关用户，关闭需求</a:t>
            </a:r>
          </a:p>
        </p:txBody>
      </p:sp>
      <p:cxnSp>
        <p:nvCxnSpPr>
          <p:cNvPr id="106" name="连接符: 肘形 105">
            <a:extLst>
              <a:ext uri="{FF2B5EF4-FFF2-40B4-BE49-F238E27FC236}">
                <a16:creationId xmlns:a16="http://schemas.microsoft.com/office/drawing/2014/main" id="{1D8EBFA7-ACDD-183B-960C-50C8DF3D1B2D}"/>
              </a:ext>
            </a:extLst>
          </p:cNvPr>
          <p:cNvCxnSpPr>
            <a:cxnSpLocks/>
            <a:stCxn id="95" idx="1"/>
            <a:endCxn id="105" idx="0"/>
          </p:cNvCxnSpPr>
          <p:nvPr/>
        </p:nvCxnSpPr>
        <p:spPr>
          <a:xfrm rot="10800000" flipV="1">
            <a:off x="1385067" y="3606539"/>
            <a:ext cx="1914143" cy="858144"/>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0C5667CE-96C4-8E32-035B-2A58B0530E33}"/>
              </a:ext>
            </a:extLst>
          </p:cNvPr>
          <p:cNvCxnSpPr>
            <a:cxnSpLocks/>
          </p:cNvCxnSpPr>
          <p:nvPr/>
        </p:nvCxnSpPr>
        <p:spPr>
          <a:xfrm>
            <a:off x="9315742" y="1139967"/>
            <a:ext cx="0" cy="5572035"/>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11" name="矩形: 圆角 110">
            <a:extLst>
              <a:ext uri="{FF2B5EF4-FFF2-40B4-BE49-F238E27FC236}">
                <a16:creationId xmlns:a16="http://schemas.microsoft.com/office/drawing/2014/main" id="{76397A80-DBFE-DCDF-5056-EC7BCEF90D3E}"/>
              </a:ext>
            </a:extLst>
          </p:cNvPr>
          <p:cNvSpPr/>
          <p:nvPr/>
        </p:nvSpPr>
        <p:spPr bwMode="gray">
          <a:xfrm>
            <a:off x="7573094" y="2484888"/>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3.</a:t>
            </a:r>
            <a:r>
              <a:rPr lang="zh-CN" altLang="en-US" sz="1200" kern="0" dirty="0">
                <a:latin typeface="微软雅黑" panose="020B0503020204020204" pitchFamily="34" charset="-122"/>
                <a:ea typeface="微软雅黑" panose="020B0503020204020204" pitchFamily="34" charset="-122"/>
                <a:cs typeface="Arial Unicode MS" pitchFamily="34" charset="-128"/>
              </a:rPr>
              <a:t>给出建议解决方案</a:t>
            </a:r>
          </a:p>
        </p:txBody>
      </p:sp>
      <p:sp>
        <p:nvSpPr>
          <p:cNvPr id="114" name="矩形: 圆角 113">
            <a:extLst>
              <a:ext uri="{FF2B5EF4-FFF2-40B4-BE49-F238E27FC236}">
                <a16:creationId xmlns:a16="http://schemas.microsoft.com/office/drawing/2014/main" id="{9B5716BD-1D34-6ABF-9AD8-260BF713104E}"/>
              </a:ext>
            </a:extLst>
          </p:cNvPr>
          <p:cNvSpPr/>
          <p:nvPr/>
        </p:nvSpPr>
        <p:spPr bwMode="gray">
          <a:xfrm>
            <a:off x="7433898"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zh-CN" altLang="en-US" sz="1400" kern="0" dirty="0">
              <a:latin typeface="微软雅黑" panose="020B0503020204020204" pitchFamily="34" charset="-122"/>
              <a:ea typeface="微软雅黑" panose="020B0503020204020204" pitchFamily="34" charset="-122"/>
              <a:cs typeface="Arial Unicode MS" pitchFamily="34" charset="-128"/>
            </a:endParaRPr>
          </a:p>
        </p:txBody>
      </p:sp>
      <p:sp>
        <p:nvSpPr>
          <p:cNvPr id="116" name="矩形: 圆角 115">
            <a:extLst>
              <a:ext uri="{FF2B5EF4-FFF2-40B4-BE49-F238E27FC236}">
                <a16:creationId xmlns:a16="http://schemas.microsoft.com/office/drawing/2014/main" id="{2CE5A806-1370-0735-61D3-C35989328B67}"/>
              </a:ext>
            </a:extLst>
          </p:cNvPr>
          <p:cNvSpPr/>
          <p:nvPr/>
        </p:nvSpPr>
        <p:spPr bwMode="gray">
          <a:xfrm>
            <a:off x="7482404"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顾问</a:t>
            </a:r>
          </a:p>
        </p:txBody>
      </p:sp>
      <p:cxnSp>
        <p:nvCxnSpPr>
          <p:cNvPr id="117" name="连接符: 肘形 116">
            <a:extLst>
              <a:ext uri="{FF2B5EF4-FFF2-40B4-BE49-F238E27FC236}">
                <a16:creationId xmlns:a16="http://schemas.microsoft.com/office/drawing/2014/main" id="{F71EFBD8-C229-1FE3-625F-89BFAB7D48F6}"/>
              </a:ext>
            </a:extLst>
          </p:cNvPr>
          <p:cNvCxnSpPr>
            <a:cxnSpLocks/>
            <a:stCxn id="111" idx="2"/>
            <a:endCxn id="101" idx="0"/>
          </p:cNvCxnSpPr>
          <p:nvPr/>
        </p:nvCxnSpPr>
        <p:spPr>
          <a:xfrm rot="5400000">
            <a:off x="6545134" y="2292135"/>
            <a:ext cx="992449" cy="2534904"/>
          </a:xfrm>
          <a:prstGeom prst="bentConnector3">
            <a:avLst>
              <a:gd name="adj1" fmla="val 78511"/>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0" name="矩形: 圆角 119">
            <a:extLst>
              <a:ext uri="{FF2B5EF4-FFF2-40B4-BE49-F238E27FC236}">
                <a16:creationId xmlns:a16="http://schemas.microsoft.com/office/drawing/2014/main" id="{A4FB42C8-D3D4-668C-73A2-D1B27155821C}"/>
              </a:ext>
            </a:extLst>
          </p:cNvPr>
          <p:cNvSpPr/>
          <p:nvPr/>
        </p:nvSpPr>
        <p:spPr bwMode="gray">
          <a:xfrm>
            <a:off x="9298423" y="1094836"/>
            <a:ext cx="1990739"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项目总监</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管理委员会</a:t>
            </a:r>
          </a:p>
        </p:txBody>
      </p:sp>
      <p:sp>
        <p:nvSpPr>
          <p:cNvPr id="121" name="矩形: 圆角 120">
            <a:extLst>
              <a:ext uri="{FF2B5EF4-FFF2-40B4-BE49-F238E27FC236}">
                <a16:creationId xmlns:a16="http://schemas.microsoft.com/office/drawing/2014/main" id="{EF1C3722-86BA-4E78-3A63-950BB24E47D4}"/>
              </a:ext>
            </a:extLst>
          </p:cNvPr>
          <p:cNvSpPr/>
          <p:nvPr/>
        </p:nvSpPr>
        <p:spPr bwMode="gray">
          <a:xfrm>
            <a:off x="9505764" y="1889190"/>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5.</a:t>
            </a:r>
            <a:r>
              <a:rPr lang="zh-CN" altLang="en-US" sz="1200" kern="0" dirty="0">
                <a:latin typeface="微软雅黑" panose="020B0503020204020204" pitchFamily="34" charset="-122"/>
                <a:ea typeface="微软雅黑" panose="020B0503020204020204" pitchFamily="34" charset="-122"/>
                <a:cs typeface="Arial Unicode MS" pitchFamily="34" charset="-128"/>
              </a:rPr>
              <a:t>参与解决方案的讨论并确认最终方案</a:t>
            </a:r>
          </a:p>
        </p:txBody>
      </p:sp>
      <p:cxnSp>
        <p:nvCxnSpPr>
          <p:cNvPr id="122" name="连接符: 肘形 121">
            <a:extLst>
              <a:ext uri="{FF2B5EF4-FFF2-40B4-BE49-F238E27FC236}">
                <a16:creationId xmlns:a16="http://schemas.microsoft.com/office/drawing/2014/main" id="{70DC877B-C466-27D4-0351-2782EFACC4D5}"/>
              </a:ext>
            </a:extLst>
          </p:cNvPr>
          <p:cNvCxnSpPr>
            <a:cxnSpLocks/>
            <a:stCxn id="101" idx="3"/>
            <a:endCxn id="121" idx="2"/>
          </p:cNvCxnSpPr>
          <p:nvPr/>
        </p:nvCxnSpPr>
        <p:spPr>
          <a:xfrm flipV="1">
            <a:off x="6572100" y="2467666"/>
            <a:ext cx="3669381" cy="1988525"/>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1" name="矩形: 圆角 130">
            <a:extLst>
              <a:ext uri="{FF2B5EF4-FFF2-40B4-BE49-F238E27FC236}">
                <a16:creationId xmlns:a16="http://schemas.microsoft.com/office/drawing/2014/main" id="{0087A34F-B1C5-12E0-CDAC-26B7DD5A8D19}"/>
              </a:ext>
            </a:extLst>
          </p:cNvPr>
          <p:cNvSpPr/>
          <p:nvPr/>
        </p:nvSpPr>
        <p:spPr bwMode="gray">
          <a:xfrm>
            <a:off x="5037872" y="5386217"/>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6.</a:t>
            </a:r>
            <a:r>
              <a:rPr lang="zh-CN" altLang="en-US" sz="1200" kern="0" dirty="0">
                <a:latin typeface="微软雅黑" panose="020B0503020204020204" pitchFamily="34" charset="-122"/>
                <a:ea typeface="微软雅黑" panose="020B0503020204020204" pitchFamily="34" charset="-122"/>
                <a:cs typeface="Arial Unicode MS" pitchFamily="34" charset="-128"/>
              </a:rPr>
              <a:t>参与方案的讨论与确并确认最终方案</a:t>
            </a:r>
          </a:p>
        </p:txBody>
      </p:sp>
      <p:cxnSp>
        <p:nvCxnSpPr>
          <p:cNvPr id="132" name="连接符: 肘形 131">
            <a:extLst>
              <a:ext uri="{FF2B5EF4-FFF2-40B4-BE49-F238E27FC236}">
                <a16:creationId xmlns:a16="http://schemas.microsoft.com/office/drawing/2014/main" id="{52D43C66-9111-AA16-600F-E4D63C46F91E}"/>
              </a:ext>
            </a:extLst>
          </p:cNvPr>
          <p:cNvCxnSpPr>
            <a:cxnSpLocks/>
            <a:stCxn id="101" idx="2"/>
            <a:endCxn id="131" idx="0"/>
          </p:cNvCxnSpPr>
          <p:nvPr/>
        </p:nvCxnSpPr>
        <p:spPr>
          <a:xfrm rot="5400000">
            <a:off x="5508923" y="5121234"/>
            <a:ext cx="529648" cy="31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50" name="流程图: 接点 149">
            <a:extLst>
              <a:ext uri="{FF2B5EF4-FFF2-40B4-BE49-F238E27FC236}">
                <a16:creationId xmlns:a16="http://schemas.microsoft.com/office/drawing/2014/main" id="{4C94680C-6E58-7E9D-E05A-59A772F6CE05}"/>
              </a:ext>
            </a:extLst>
          </p:cNvPr>
          <p:cNvSpPr/>
          <p:nvPr/>
        </p:nvSpPr>
        <p:spPr bwMode="gray">
          <a:xfrm>
            <a:off x="1014351" y="1597214"/>
            <a:ext cx="695372" cy="422201"/>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开始</a:t>
            </a:r>
          </a:p>
        </p:txBody>
      </p:sp>
      <p:sp>
        <p:nvSpPr>
          <p:cNvPr id="151" name="流程图: 接点 150">
            <a:extLst>
              <a:ext uri="{FF2B5EF4-FFF2-40B4-BE49-F238E27FC236}">
                <a16:creationId xmlns:a16="http://schemas.microsoft.com/office/drawing/2014/main" id="{E479BE9D-0E7F-5A3B-78A3-EBA9926B5CF9}"/>
              </a:ext>
            </a:extLst>
          </p:cNvPr>
          <p:cNvSpPr/>
          <p:nvPr/>
        </p:nvSpPr>
        <p:spPr bwMode="gray">
          <a:xfrm>
            <a:off x="10118707" y="5886742"/>
            <a:ext cx="695372" cy="357364"/>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结束</a:t>
            </a:r>
          </a:p>
        </p:txBody>
      </p:sp>
      <p:cxnSp>
        <p:nvCxnSpPr>
          <p:cNvPr id="152" name="连接符: 肘形 151">
            <a:extLst>
              <a:ext uri="{FF2B5EF4-FFF2-40B4-BE49-F238E27FC236}">
                <a16:creationId xmlns:a16="http://schemas.microsoft.com/office/drawing/2014/main" id="{CC98179A-ACD3-13C7-FBF7-307F1BEB8761}"/>
              </a:ext>
            </a:extLst>
          </p:cNvPr>
          <p:cNvCxnSpPr>
            <a:cxnSpLocks/>
            <a:stCxn id="121" idx="3"/>
            <a:endCxn id="151" idx="6"/>
          </p:cNvCxnSpPr>
          <p:nvPr/>
        </p:nvCxnSpPr>
        <p:spPr>
          <a:xfrm flipH="1">
            <a:off x="10814078" y="2178428"/>
            <a:ext cx="163118" cy="3886997"/>
          </a:xfrm>
          <a:prstGeom prst="bentConnector3">
            <a:avLst>
              <a:gd name="adj1" fmla="val -140108"/>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7" name="连接符: 肘形 156">
            <a:extLst>
              <a:ext uri="{FF2B5EF4-FFF2-40B4-BE49-F238E27FC236}">
                <a16:creationId xmlns:a16="http://schemas.microsoft.com/office/drawing/2014/main" id="{621A8172-BFCA-125D-7FD3-18E70A911EBF}"/>
              </a:ext>
            </a:extLst>
          </p:cNvPr>
          <p:cNvCxnSpPr>
            <a:cxnSpLocks/>
            <a:stCxn id="131" idx="3"/>
            <a:endCxn id="151" idx="0"/>
          </p:cNvCxnSpPr>
          <p:nvPr/>
        </p:nvCxnSpPr>
        <p:spPr>
          <a:xfrm>
            <a:off x="6509303" y="5675455"/>
            <a:ext cx="3957090" cy="211287"/>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0" name="连接符: 肘形 159">
            <a:extLst>
              <a:ext uri="{FF2B5EF4-FFF2-40B4-BE49-F238E27FC236}">
                <a16:creationId xmlns:a16="http://schemas.microsoft.com/office/drawing/2014/main" id="{FBB003B1-7AC3-0220-92BC-2D1F46C9F4DA}"/>
              </a:ext>
            </a:extLst>
          </p:cNvPr>
          <p:cNvCxnSpPr>
            <a:cxnSpLocks/>
            <a:stCxn id="105" idx="2"/>
            <a:endCxn id="151" idx="4"/>
          </p:cNvCxnSpPr>
          <p:nvPr/>
        </p:nvCxnSpPr>
        <p:spPr>
          <a:xfrm rot="16200000" flipH="1">
            <a:off x="5325256" y="1102969"/>
            <a:ext cx="1200947" cy="9081327"/>
          </a:xfrm>
          <a:prstGeom prst="bentConnector3">
            <a:avLst>
              <a:gd name="adj1" fmla="val 11903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3" name="连接符: 肘形 162">
            <a:extLst>
              <a:ext uri="{FF2B5EF4-FFF2-40B4-BE49-F238E27FC236}">
                <a16:creationId xmlns:a16="http://schemas.microsoft.com/office/drawing/2014/main" id="{4499CB61-77DB-FBE2-447C-5678128CB4B6}"/>
              </a:ext>
            </a:extLst>
          </p:cNvPr>
          <p:cNvCxnSpPr>
            <a:cxnSpLocks/>
            <a:stCxn id="150" idx="4"/>
            <a:endCxn id="2" idx="0"/>
          </p:cNvCxnSpPr>
          <p:nvPr/>
        </p:nvCxnSpPr>
        <p:spPr>
          <a:xfrm rot="5400000">
            <a:off x="1284964" y="2094540"/>
            <a:ext cx="152198" cy="194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2" name="矩形: 圆角 171">
            <a:extLst>
              <a:ext uri="{FF2B5EF4-FFF2-40B4-BE49-F238E27FC236}">
                <a16:creationId xmlns:a16="http://schemas.microsoft.com/office/drawing/2014/main" id="{AE9F5469-C739-8ED0-C199-20732888BD56}"/>
              </a:ext>
            </a:extLst>
          </p:cNvPr>
          <p:cNvSpPr/>
          <p:nvPr/>
        </p:nvSpPr>
        <p:spPr bwMode="gray">
          <a:xfrm>
            <a:off x="5002345" y="3343749"/>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173" name="矩形: 圆角 172">
            <a:extLst>
              <a:ext uri="{FF2B5EF4-FFF2-40B4-BE49-F238E27FC236}">
                <a16:creationId xmlns:a16="http://schemas.microsoft.com/office/drawing/2014/main" id="{08BB40C7-BC14-D413-7315-0715892CA1FD}"/>
              </a:ext>
            </a:extLst>
          </p:cNvPr>
          <p:cNvSpPr/>
          <p:nvPr/>
        </p:nvSpPr>
        <p:spPr bwMode="gray">
          <a:xfrm>
            <a:off x="2442687" y="3345565"/>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
        <p:nvSpPr>
          <p:cNvPr id="199" name="矩形: 圆角 198">
            <a:extLst>
              <a:ext uri="{FF2B5EF4-FFF2-40B4-BE49-F238E27FC236}">
                <a16:creationId xmlns:a16="http://schemas.microsoft.com/office/drawing/2014/main" id="{A66DDB07-E78F-97F9-7D06-EFD86659FC6F}"/>
              </a:ext>
            </a:extLst>
          </p:cNvPr>
          <p:cNvSpPr/>
          <p:nvPr/>
        </p:nvSpPr>
        <p:spPr bwMode="gray">
          <a:xfrm>
            <a:off x="7549707" y="4228326"/>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200" name="矩形: 圆角 199">
            <a:extLst>
              <a:ext uri="{FF2B5EF4-FFF2-40B4-BE49-F238E27FC236}">
                <a16:creationId xmlns:a16="http://schemas.microsoft.com/office/drawing/2014/main" id="{5AFE36A3-EC93-9FD0-B7A8-8D8EC87F996D}"/>
              </a:ext>
            </a:extLst>
          </p:cNvPr>
          <p:cNvSpPr/>
          <p:nvPr/>
        </p:nvSpPr>
        <p:spPr bwMode="gray">
          <a:xfrm>
            <a:off x="5685773" y="4934461"/>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Tree>
    <p:extLst>
      <p:ext uri="{BB962C8B-B14F-4D97-AF65-F5344CB8AC3E}">
        <p14:creationId xmlns:p14="http://schemas.microsoft.com/office/powerpoint/2010/main" val="30031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491" y="460674"/>
            <a:ext cx="10558423" cy="368916"/>
          </a:xfrm>
        </p:spPr>
        <p:txBody>
          <a:bodyPr/>
          <a:lstStyle/>
          <a:p>
            <a:pPr defTabSz="1087905"/>
            <a:r>
              <a:rPr lang="en-US" altLang="zh-CN" sz="2398" dirty="0">
                <a:latin typeface="微软雅黑" panose="020B0503020204020204" pitchFamily="34" charset="-122"/>
                <a:ea typeface="微软雅黑" panose="020B0503020204020204" pitchFamily="34" charset="-122"/>
                <a:sym typeface="Arial Black" panose="020B0A04020102020204" pitchFamily="34" charset="0"/>
              </a:rPr>
              <a:t>SAP</a:t>
            </a:r>
            <a:r>
              <a:rPr lang="zh-CN" altLang="en-US" sz="2398" dirty="0">
                <a:latin typeface="微软雅黑" panose="020B0503020204020204" pitchFamily="34" charset="-122"/>
                <a:ea typeface="微软雅黑" panose="020B0503020204020204" pitchFamily="34" charset="-122"/>
                <a:sym typeface="Arial Black" panose="020B0A04020102020204" pitchFamily="34" charset="0"/>
              </a:rPr>
              <a:t>项目实施过程中沟通机制</a:t>
            </a:r>
            <a:endParaRPr lang="zh-CN" altLang="en-US" sz="2398" dirty="0">
              <a:latin typeface="微软雅黑" panose="020B0503020204020204" pitchFamily="34" charset="-122"/>
              <a:ea typeface="微软雅黑" panose="020B0503020204020204" pitchFamily="34" charset="-122"/>
            </a:endParaRPr>
          </a:p>
        </p:txBody>
      </p:sp>
      <p:sp>
        <p:nvSpPr>
          <p:cNvPr id="4" name="TextBox 12"/>
          <p:cNvSpPr txBox="1">
            <a:spLocks noChangeArrowheads="1"/>
          </p:cNvSpPr>
          <p:nvPr/>
        </p:nvSpPr>
        <p:spPr bwMode="auto">
          <a:xfrm>
            <a:off x="610583" y="922395"/>
            <a:ext cx="10968332" cy="377411"/>
          </a:xfrm>
          <a:prstGeom prst="rect">
            <a:avLst/>
          </a:prstGeom>
          <a:noFill/>
          <a:ln w="9525">
            <a:noFill/>
            <a:miter lim="800000"/>
          </a:ln>
        </p:spPr>
        <p:txBody>
          <a:bodyPr wrap="square">
            <a:spAutoFit/>
          </a:bodyPr>
          <a:lstStyle/>
          <a:p>
            <a:pPr defTabSz="1087103" eaLnBrk="0" hangingPunct="0">
              <a:lnSpc>
                <a:spcPct val="150000"/>
              </a:lnSpc>
              <a:defRPr/>
            </a:pPr>
            <a:r>
              <a:rPr lang="zh-CN" altLang="en-US"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Black" panose="020B0A04020102020204" pitchFamily="34" charset="0"/>
              </a:rPr>
              <a:t>日常会议沟通与汇报可分为现场、远程两种类型，而具体采用的手段，我们通常采用会议及报告两种手段。</a:t>
            </a:r>
          </a:p>
        </p:txBody>
      </p:sp>
      <p:graphicFrame>
        <p:nvGraphicFramePr>
          <p:cNvPr id="5" name="表格 4"/>
          <p:cNvGraphicFramePr>
            <a:graphicFrameLocks noGrp="1"/>
          </p:cNvGraphicFramePr>
          <p:nvPr/>
        </p:nvGraphicFramePr>
        <p:xfrm>
          <a:off x="662859" y="1424842"/>
          <a:ext cx="10180819" cy="3230941"/>
        </p:xfrm>
        <a:graphic>
          <a:graphicData uri="http://schemas.openxmlformats.org/drawingml/2006/table">
            <a:tbl>
              <a:tblPr firstRow="1" bandRow="1">
                <a:tableStyleId>{5DA37D80-6434-44D0-A028-1B22A696006F}</a:tableStyleId>
              </a:tblPr>
              <a:tblGrid>
                <a:gridCol w="1274818">
                  <a:extLst>
                    <a:ext uri="{9D8B030D-6E8A-4147-A177-3AD203B41FA5}">
                      <a16:colId xmlns:a16="http://schemas.microsoft.com/office/drawing/2014/main" val="20000"/>
                    </a:ext>
                  </a:extLst>
                </a:gridCol>
                <a:gridCol w="1321513">
                  <a:extLst>
                    <a:ext uri="{9D8B030D-6E8A-4147-A177-3AD203B41FA5}">
                      <a16:colId xmlns:a16="http://schemas.microsoft.com/office/drawing/2014/main" val="20001"/>
                    </a:ext>
                  </a:extLst>
                </a:gridCol>
                <a:gridCol w="1572948">
                  <a:extLst>
                    <a:ext uri="{9D8B030D-6E8A-4147-A177-3AD203B41FA5}">
                      <a16:colId xmlns:a16="http://schemas.microsoft.com/office/drawing/2014/main" val="20002"/>
                    </a:ext>
                  </a:extLst>
                </a:gridCol>
                <a:gridCol w="1357703">
                  <a:extLst>
                    <a:ext uri="{9D8B030D-6E8A-4147-A177-3AD203B41FA5}">
                      <a16:colId xmlns:a16="http://schemas.microsoft.com/office/drawing/2014/main" val="20003"/>
                    </a:ext>
                  </a:extLst>
                </a:gridCol>
                <a:gridCol w="4653837">
                  <a:extLst>
                    <a:ext uri="{9D8B030D-6E8A-4147-A177-3AD203B41FA5}">
                      <a16:colId xmlns:a16="http://schemas.microsoft.com/office/drawing/2014/main" val="20004"/>
                    </a:ext>
                  </a:extLst>
                </a:gridCol>
              </a:tblGrid>
              <a:tr h="2432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类型</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时间</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参与人员</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目的</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内容安排</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98951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项目周例会</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每周固定时间 </a:t>
                      </a: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（建议周二上午）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由项目经理主持，要求全体项目成员参加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通知情况、找出问题和制定行动内容</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通报每周工作完成情况；</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指出存在的问题；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提出必要的纠正措施及改进的措施；</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制定下周工作计划及工作分配。</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150520">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专题会议</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发现问题时及时安排专题会议</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由相应项目成员、专家及对应业务部门负责人参加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通报发现的问题，沟通、确定解决方案</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描述问题；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诊断并找出问题的潜在原因；</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讨论并出具可能的解决方案；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评价可行方案，确定最佳解决方案；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修订项目计划，跟进问题解决过程。</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47630">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项目文档</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对所有文档进行签字确认，留存便于后面使用</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所有会议会议纪要；</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专题讨论确认方案；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蓝图文档；</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测试、培训文档；</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22231535"/>
                  </a:ext>
                </a:extLst>
              </a:tr>
            </a:tbl>
          </a:graphicData>
        </a:graphic>
      </p:graphicFrame>
      <p:grpSp>
        <p:nvGrpSpPr>
          <p:cNvPr id="6" name="组 3"/>
          <p:cNvGrpSpPr/>
          <p:nvPr/>
        </p:nvGrpSpPr>
        <p:grpSpPr>
          <a:xfrm>
            <a:off x="716196" y="4960031"/>
            <a:ext cx="10180819" cy="1334069"/>
            <a:chOff x="679530" y="3902695"/>
            <a:chExt cx="6515815" cy="942841"/>
          </a:xfrm>
        </p:grpSpPr>
        <p:sp>
          <p:nvSpPr>
            <p:cNvPr id="7" name="object 36"/>
            <p:cNvSpPr/>
            <p:nvPr/>
          </p:nvSpPr>
          <p:spPr>
            <a:xfrm>
              <a:off x="679530" y="3902696"/>
              <a:ext cx="1151815" cy="757390"/>
            </a:xfrm>
            <a:prstGeom prst="rect">
              <a:avLst/>
            </a:prstGeom>
            <a:blipFill>
              <a:blip r:embed="rId2"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object 48"/>
            <p:cNvSpPr/>
            <p:nvPr/>
          </p:nvSpPr>
          <p:spPr>
            <a:xfrm>
              <a:off x="1997588" y="3902695"/>
              <a:ext cx="1211861" cy="755774"/>
            </a:xfrm>
            <a:prstGeom prst="rect">
              <a:avLst/>
            </a:prstGeom>
            <a:blipFill>
              <a:blip r:embed="rId3"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object 49"/>
            <p:cNvSpPr/>
            <p:nvPr/>
          </p:nvSpPr>
          <p:spPr>
            <a:xfrm>
              <a:off x="3375692" y="3902696"/>
              <a:ext cx="1219589" cy="715027"/>
            </a:xfrm>
            <a:prstGeom prst="rect">
              <a:avLst/>
            </a:prstGeom>
            <a:blipFill>
              <a:blip r:embed="rId4"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object 50"/>
            <p:cNvSpPr/>
            <p:nvPr/>
          </p:nvSpPr>
          <p:spPr>
            <a:xfrm>
              <a:off x="4761524" y="3902695"/>
              <a:ext cx="1079921" cy="739694"/>
            </a:xfrm>
            <a:prstGeom prst="rect">
              <a:avLst/>
            </a:prstGeom>
            <a:blipFill>
              <a:blip r:embed="rId5"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object 38"/>
            <p:cNvSpPr txBox="1"/>
            <p:nvPr/>
          </p:nvSpPr>
          <p:spPr>
            <a:xfrm>
              <a:off x="6361010" y="4702245"/>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进度计划</a:t>
              </a:r>
              <a:endParaRPr lang="de-DE"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object 39"/>
            <p:cNvSpPr txBox="1"/>
            <p:nvPr/>
          </p:nvSpPr>
          <p:spPr>
            <a:xfrm>
              <a:off x="2363012" y="4707036"/>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问题清单</a:t>
              </a:r>
              <a:endParaRPr lang="de-DE"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object 40"/>
            <p:cNvSpPr txBox="1"/>
            <p:nvPr/>
          </p:nvSpPr>
          <p:spPr>
            <a:xfrm>
              <a:off x="890512" y="4699019"/>
              <a:ext cx="708660"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风险控</a:t>
              </a:r>
              <a:r>
                <a:rPr lang="de-DE" sz="1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制文档</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object 41"/>
            <p:cNvSpPr txBox="1"/>
            <p:nvPr/>
          </p:nvSpPr>
          <p:spPr>
            <a:xfrm>
              <a:off x="3767522" y="4707036"/>
              <a:ext cx="708660"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项目状</a:t>
              </a:r>
              <a:r>
                <a:rPr lang="de-DE" sz="1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态监控</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object 42"/>
            <p:cNvSpPr txBox="1"/>
            <p:nvPr/>
          </p:nvSpPr>
          <p:spPr>
            <a:xfrm>
              <a:off x="5060978" y="4699019"/>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汇报材料</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p:cNvPicPr>
              <a:picLocks noChangeAspect="1"/>
            </p:cNvPicPr>
            <p:nvPr/>
          </p:nvPicPr>
          <p:blipFill>
            <a:blip r:embed="rId6"/>
            <a:stretch>
              <a:fillRect/>
            </a:stretch>
          </p:blipFill>
          <p:spPr>
            <a:xfrm>
              <a:off x="6007688" y="3902695"/>
              <a:ext cx="1187657" cy="689478"/>
            </a:xfrm>
            <a:prstGeom prst="rect">
              <a:avLst/>
            </a:prstGeom>
          </p:spPr>
        </p:pic>
      </p:grpSp>
    </p:spTree>
    <p:extLst>
      <p:ext uri="{BB962C8B-B14F-4D97-AF65-F5344CB8AC3E}">
        <p14:creationId xmlns:p14="http://schemas.microsoft.com/office/powerpoint/2010/main" val="1995246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058">
            <a:extLst>
              <a:ext uri="{FF2B5EF4-FFF2-40B4-BE49-F238E27FC236}">
                <a16:creationId xmlns:a16="http://schemas.microsoft.com/office/drawing/2014/main" id="{08212A8E-D117-4AE6-82D6-05A72F4C198E}"/>
              </a:ext>
            </a:extLst>
          </p:cNvPr>
          <p:cNvGraphicFramePr>
            <a:graphicFrameLocks noGrp="1"/>
          </p:cNvGraphicFramePr>
          <p:nvPr>
            <p:extLst>
              <p:ext uri="{D42A27DB-BD31-4B8C-83A1-F6EECF244321}">
                <p14:modId xmlns:p14="http://schemas.microsoft.com/office/powerpoint/2010/main" val="3324780760"/>
              </p:ext>
            </p:extLst>
          </p:nvPr>
        </p:nvGraphicFramePr>
        <p:xfrm>
          <a:off x="515639" y="964754"/>
          <a:ext cx="11323435" cy="5756086"/>
        </p:xfrm>
        <a:graphic>
          <a:graphicData uri="http://schemas.openxmlformats.org/drawingml/2006/table">
            <a:tbl>
              <a:tblPr/>
              <a:tblGrid>
                <a:gridCol w="783772">
                  <a:extLst>
                    <a:ext uri="{9D8B030D-6E8A-4147-A177-3AD203B41FA5}">
                      <a16:colId xmlns:a16="http://schemas.microsoft.com/office/drawing/2014/main" val="2911178181"/>
                    </a:ext>
                  </a:extLst>
                </a:gridCol>
                <a:gridCol w="3265714">
                  <a:extLst>
                    <a:ext uri="{9D8B030D-6E8A-4147-A177-3AD203B41FA5}">
                      <a16:colId xmlns:a16="http://schemas.microsoft.com/office/drawing/2014/main" val="3476943707"/>
                    </a:ext>
                  </a:extLst>
                </a:gridCol>
                <a:gridCol w="7273949">
                  <a:extLst>
                    <a:ext uri="{9D8B030D-6E8A-4147-A177-3AD203B41FA5}">
                      <a16:colId xmlns:a16="http://schemas.microsoft.com/office/drawing/2014/main" val="1071660229"/>
                    </a:ext>
                  </a:extLst>
                </a:gridCol>
              </a:tblGrid>
              <a:tr h="393993">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序号</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89000"/>
                        </a:lnSpc>
                        <a:spcBef>
                          <a:spcPct val="30000"/>
                        </a:spcBef>
                        <a:spcAft>
                          <a:spcPct val="10000"/>
                        </a:spcAft>
                        <a:buClr>
                          <a:srgbClr val="EF0129"/>
                        </a:buClr>
                        <a:buSzPct val="75000"/>
                        <a:buFont typeface="Wingdings" panose="05000000000000000000" pitchFamily="2" charset="2"/>
                        <a:buNone/>
                        <a:tabLst/>
                      </a:pPr>
                      <a:r>
                        <a:rPr kumimoji="0" lang="zh-CN" altLang="de-DE"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项目风险</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风险抑制方法</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84224132"/>
                  </a:ext>
                </a:extLst>
              </a:tr>
              <a:tr h="429530">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管理层的支持</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、承诺、及参与</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管理队伍的主人翁精神和参与度是成功的关键因素. 对项目的参与度可以作为业绩评估的标准。</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23128608"/>
                  </a:ext>
                </a:extLst>
              </a:tr>
              <a:tr h="54105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关键用户</a:t>
                      </a:r>
                      <a:r>
                        <a:rPr kumimoji="0" lang="zh-CN" altLang="en-GB"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项目</a:t>
                      </a: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时间</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因自身的日常工作而</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无法保证</a:t>
                      </a:r>
                      <a:endPar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从项目一开始就必须明确项目实施小组成员将</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全力</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参与整个项目。</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百疆</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高级管理层需保证参与</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关键用户项目参与时间。</a:t>
                      </a:r>
                      <a:endPar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29987629"/>
                  </a:ext>
                </a:extLst>
              </a:tr>
              <a:tr h="98689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3</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过渡强调部门自身要求</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,忽视公司总体发展及</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标准流程。</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高层领导要尽可能将企业未来的发展方向给各部门明确，同时各部门应站在企业整体的角度来提出要求</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是流程化的</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ERP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软件,集成了大量优秀企业的管理思想，对企业业务流程的标准化科学化有相当的好处. 项目组要尽量发挥,挖掘</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的标准功能.</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837434361"/>
                  </a:ext>
                </a:extLst>
              </a:tr>
              <a:tr h="592781">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4</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对</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用户的培训</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及上线后的支持</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注重对项目</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培训的计划和执行,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加强</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的参与程度并将其可以作为业绩评估的标准。</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尽早决定</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用户支持策略,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设立用户支持中心。</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44819012"/>
                  </a:ext>
                </a:extLst>
              </a:tr>
              <a:tr h="918280">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5</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在项目中由于实施小组成员遇到各种不可预见的问题，而不经意地使</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项目范围逐渐扩大</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各级人员需认识到</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企业信息化的推进过程是</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需采用分步实施</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，因此现阶段不能解决企业管理中存在的所有问题，问题的解决是有优先级的。</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必须建立恰当的项目变更申请机制，以防止项目范围的失控。</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高级管理层必须对项目范围作出承诺。</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27559472"/>
                  </a:ext>
                </a:extLst>
              </a:tr>
              <a:tr h="653433">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6</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必需通过分配优先级的方式严格管理开发需求，以防止随意要求开发，致使</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过度开发</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，造成项目实施的进度拖期。</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所有开发需求被提请并分配优先级</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申请中需包含开发的关键信息，需要经过项目管理委员会的决策才允许进行开发。</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1821432"/>
                  </a:ext>
                </a:extLst>
              </a:tr>
              <a:tr h="734924">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de-DE"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的实施可能使组织结构，工作职责和业务流程发生变化</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部门间高度协同</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恰当的变革管理程序将有助于克服各种阻力，</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项目经理必须就转型好处和相关人员进行交流，并恰当的改变组织结构</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一旦做出决定，</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的高级管理层将全力支持实施小组的工作和决定。</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15533098"/>
                  </a:ext>
                </a:extLst>
              </a:tr>
              <a:tr h="505201">
                <a:tc>
                  <a:txBody>
                    <a:body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多系统集成</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，需要三系统协同一致</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本次实施除</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外，还有电商</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OMS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系统、线下门店</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POS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 BTP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系统集成，需要协调这些外围系统的同步计划，保证系统测试的及时和充分，保证项目的顺利上线。</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51173678"/>
                  </a:ext>
                </a:extLst>
              </a:tr>
            </a:tbl>
          </a:graphicData>
        </a:graphic>
      </p:graphicFrame>
      <p:sp>
        <p:nvSpPr>
          <p:cNvPr id="5" name="文本框 4">
            <a:extLst>
              <a:ext uri="{FF2B5EF4-FFF2-40B4-BE49-F238E27FC236}">
                <a16:creationId xmlns:a16="http://schemas.microsoft.com/office/drawing/2014/main" id="{CEF974D2-9F19-4D48-81F3-4AFFF1790534}"/>
              </a:ext>
            </a:extLst>
          </p:cNvPr>
          <p:cNvSpPr txBox="1"/>
          <p:nvPr/>
        </p:nvSpPr>
        <p:spPr>
          <a:xfrm>
            <a:off x="180000" y="360000"/>
            <a:ext cx="6098290" cy="369204"/>
          </a:xfrm>
          <a:prstGeom prst="rect">
            <a:avLst/>
          </a:prstGeom>
        </p:spPr>
        <p:txBody>
          <a:bodyPr vert="horz" wrap="square" lIns="0" tIns="0" rIns="0" bIns="0" rtlCol="0" anchor="t" anchorCtr="0">
            <a:spAutoFit/>
          </a:bodyPr>
          <a:lstStyle>
            <a:defPPr>
              <a:defRPr lang="zh-CN"/>
            </a:defPPr>
            <a:lvl1pPr marR="0" lvl="0" indent="0" defTabSz="1088558" fontAlgn="auto">
              <a:lnSpc>
                <a:spcPct val="100000"/>
              </a:lnSpc>
              <a:spcBef>
                <a:spcPct val="0"/>
              </a:spcBef>
              <a:spcAft>
                <a:spcPts val="0"/>
              </a:spcAft>
              <a:buClrTx/>
              <a:buSzTx/>
              <a:buFontTx/>
              <a:buNone/>
              <a:tabLst/>
              <a:defRPr kumimoji="0" sz="2399" b="1" i="0" u="none" strike="noStrike" cap="none" spc="0" normalizeH="0" baseline="0">
                <a:ln>
                  <a:noFill/>
                </a:ln>
                <a:solidFill>
                  <a:srgbClr val="000000"/>
                </a:solidFill>
                <a:effectLst/>
                <a:uLnTx/>
                <a:uFillTx/>
                <a:latin typeface="微软雅黑" panose="020B0503020204020204" pitchFamily="34" charset="-122"/>
                <a:ea typeface="微软雅黑" panose="020B0503020204020204" pitchFamily="34" charset="-122"/>
                <a:cs typeface="+mj-cs"/>
              </a:defRPr>
            </a:lvl1pPr>
          </a:lstStyle>
          <a:p>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kumimoji="0" lang="en-US"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a:t>
            </a:r>
            <a:r>
              <a:rPr lang="zh-CN" altLang="en-US" dirty="0"/>
              <a:t>风险控制</a:t>
            </a:r>
          </a:p>
        </p:txBody>
      </p:sp>
    </p:spTree>
    <p:extLst>
      <p:ext uri="{BB962C8B-B14F-4D97-AF65-F5344CB8AC3E}">
        <p14:creationId xmlns:p14="http://schemas.microsoft.com/office/powerpoint/2010/main" val="1528788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43124" y="1085630"/>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流程</a:t>
            </a:r>
            <a:r>
              <a:rPr kumimoji="0" lang="zh-CN" altLang="en-US"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人（</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组长</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由各业务模块主管领导担任，在</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业务流程和业务模式的层面进行决定，并保障项目定义的内容能够在项目进行过程中得以贯彻和执行。</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关键点业务流程</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进行</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决策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，积极参与</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业务</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变革</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的讨论</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争议问题进行快速决策</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保证项目顺利进行；</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为项目提供人员、时间等的支持；</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与其他部门相互协同</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，避免相互推诿，以公司管理角度考虑方案的合理性</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重大业务流程的变更，需要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制定相关的策略</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，从而保障这一变更能够得以执行</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充分</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认识信息化过程中</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新流程、新操作变化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带来的冲击，鼓励本部门员工认真参加培训，建立相应的考核，保证项目顺利实施；</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蓝图文档签字确认；</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上线仅仅是起步，需</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加强上线后的管理</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，保证按照流程规定进行操作，</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保证业务数据的正确</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流程负责人</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3339783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25368" y="1076753"/>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关键用户（</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组员</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根据实施范围，由</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百疆</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指定各</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模块的关键用户（</a:t>
            </a:r>
            <a:r>
              <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Key User</a:t>
            </a:r>
            <a:r>
              <a:rPr kumimoji="0" lang="zh-CN" altLang="zh-CN" sz="14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pitchFamily="18" charset="0"/>
              </a:rPr>
              <a:t>），需要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投入</a:t>
            </a:r>
            <a:r>
              <a:rPr lang="en-US"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左右</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的时间</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参与整个项目的业务蓝图设计，实施，测试、培训等工作。</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未来也将作为系统运营的关键；</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项目中</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过程中</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场景、流程</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的讨论及确认；</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安排和协调项目中与</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本部门业务</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的工作；</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参加与项目有关的会议；</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收集、整理</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基础</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数据、业务数据</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操作手册的编写</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，以及向最终用户的宣贯、培训、以及最终用户的</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技术支持</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完成系统单元测试、集成测试、开发测试，并对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测试结果进行签字确认</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完成最终用户的权限收集和权限测试；</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积极配合项目组工作，在上线后，对负责模块的数据和流程进行</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检查和监督</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，保证系统数据的正确和流程的高效；</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关键用户</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aphicFrame>
        <p:nvGraphicFramePr>
          <p:cNvPr id="14" name="图示 13">
            <a:extLst>
              <a:ext uri="{FF2B5EF4-FFF2-40B4-BE49-F238E27FC236}">
                <a16:creationId xmlns:a16="http://schemas.microsoft.com/office/drawing/2014/main" id="{7C1B7376-999A-E58D-3905-F7D92E038737}"/>
              </a:ext>
            </a:extLst>
          </p:cNvPr>
          <p:cNvGraphicFramePr/>
          <p:nvPr/>
        </p:nvGraphicFramePr>
        <p:xfrm>
          <a:off x="8025412" y="1961966"/>
          <a:ext cx="3652667" cy="3306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3853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7ACC-D13F-19A6-55A2-A13CCF4E552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BCD8E40-C9C5-CBC0-7A15-F98AE32C1A57}"/>
              </a:ext>
            </a:extLst>
          </p:cNvPr>
          <p:cNvSpPr>
            <a:spLocks noGrp="1"/>
          </p:cNvSpPr>
          <p:nvPr>
            <p:ph type="ctrTitle"/>
          </p:nvPr>
        </p:nvSpPr>
        <p:spPr/>
        <p:txBody>
          <a:bodyPr/>
          <a:lstStyle/>
          <a:p>
            <a:r>
              <a:rPr lang="zh-CN" altLang="en-US" dirty="0">
                <a:solidFill>
                  <a:schemeClr val="accent1"/>
                </a:solidFill>
              </a:rPr>
              <a:t>帛丝云商领导发言</a:t>
            </a:r>
          </a:p>
        </p:txBody>
      </p:sp>
      <p:sp>
        <p:nvSpPr>
          <p:cNvPr id="3" name="副标题 2">
            <a:extLst>
              <a:ext uri="{FF2B5EF4-FFF2-40B4-BE49-F238E27FC236}">
                <a16:creationId xmlns:a16="http://schemas.microsoft.com/office/drawing/2014/main" id="{F74B24CE-443D-3EEA-9A2D-D5AE61F52FAF}"/>
              </a:ext>
            </a:extLst>
          </p:cNvPr>
          <p:cNvSpPr>
            <a:spLocks noGrp="1"/>
          </p:cNvSpPr>
          <p:nvPr>
            <p:ph type="subTitle" idx="1"/>
          </p:nvPr>
        </p:nvSpPr>
        <p:spPr/>
        <p:txBody>
          <a:bodyPr/>
          <a:lstStyle/>
          <a:p>
            <a:endParaRPr lang="en-US" altLang="zh-CN" dirty="0"/>
          </a:p>
          <a:p>
            <a:r>
              <a:rPr lang="zh-CN" altLang="en-US" dirty="0"/>
              <a:t>帛丝云商 联合创始人  李洪波</a:t>
            </a:r>
            <a:endParaRPr lang="en-US" altLang="zh-CN" dirty="0"/>
          </a:p>
        </p:txBody>
      </p:sp>
      <p:sp>
        <p:nvSpPr>
          <p:cNvPr id="4" name="灯片编号占位符 3">
            <a:extLst>
              <a:ext uri="{FF2B5EF4-FFF2-40B4-BE49-F238E27FC236}">
                <a16:creationId xmlns:a16="http://schemas.microsoft.com/office/drawing/2014/main" id="{17FFB698-70D3-1AAB-259B-E5144B1D2EB3}"/>
              </a:ext>
            </a:extLst>
          </p:cNvPr>
          <p:cNvSpPr>
            <a:spLocks noGrp="1"/>
          </p:cNvSpPr>
          <p:nvPr>
            <p:ph type="sldNum" sz="quarter" idx="12"/>
          </p:nvPr>
        </p:nvSpPr>
        <p:spPr/>
        <p:txBody>
          <a:bodyPr/>
          <a:lstStyle/>
          <a:p>
            <a:fld id="{7D9BB5D0-35E4-459D-AEF3-FE4D7C45CC19}" type="slidenum">
              <a:rPr lang="zh-CN" altLang="en-US" smtClean="0"/>
              <a:t>15</a:t>
            </a:fld>
            <a:endParaRPr lang="zh-CN" altLang="en-US"/>
          </a:p>
        </p:txBody>
      </p:sp>
      <p:sp>
        <p:nvSpPr>
          <p:cNvPr id="7" name="矩形 6">
            <a:extLst>
              <a:ext uri="{FF2B5EF4-FFF2-40B4-BE49-F238E27FC236}">
                <a16:creationId xmlns:a16="http://schemas.microsoft.com/office/drawing/2014/main" id="{FE167A1B-E730-4DE7-3167-C838C7236FF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546545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tretch>
            <a:fillRect/>
          </a:stretch>
        </p:blipFill>
        <p:spPr>
          <a:xfrm>
            <a:off x="0" y="893"/>
            <a:ext cx="12192000" cy="6856215"/>
          </a:xfrm>
          <a:prstGeom prst="rect">
            <a:avLst/>
          </a:prstGeom>
        </p:spPr>
      </p:pic>
      <p:sp>
        <p:nvSpPr>
          <p:cNvPr id="2" name="文本框 1">
            <a:extLst>
              <a:ext uri="{FF2B5EF4-FFF2-40B4-BE49-F238E27FC236}">
                <a16:creationId xmlns:a16="http://schemas.microsoft.com/office/drawing/2014/main" id="{037F9206-A1AA-B2C9-611A-6CCF55A181D2}"/>
              </a:ext>
            </a:extLst>
          </p:cNvPr>
          <p:cNvSpPr txBox="1"/>
          <p:nvPr/>
        </p:nvSpPr>
        <p:spPr>
          <a:xfrm>
            <a:off x="1194752" y="954572"/>
            <a:ext cx="9802495" cy="5501827"/>
          </a:xfrm>
          <a:prstGeom prst="rect">
            <a:avLst/>
          </a:prstGeom>
          <a:noFill/>
        </p:spPr>
        <p:txBody>
          <a:bodyPr wrap="square" rtlCol="0">
            <a:spAutoFit/>
          </a:bodyPr>
          <a:lstStyle/>
          <a:p>
            <a:pPr lvl="0" algn="ctr">
              <a:lnSpc>
                <a:spcPct val="150000"/>
              </a:lnSpc>
              <a:buClrTx/>
              <a:buSzTx/>
              <a:buFontTx/>
            </a:pP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2026</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年</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9</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月</a:t>
            </a:r>
          </a:p>
        </p:txBody>
      </p:sp>
      <p:sp>
        <p:nvSpPr>
          <p:cNvPr id="3" name="文本框 2">
            <a:extLst>
              <a:ext uri="{FF2B5EF4-FFF2-40B4-BE49-F238E27FC236}">
                <a16:creationId xmlns:a16="http://schemas.microsoft.com/office/drawing/2014/main" id="{5D376F85-A379-7F4E-4A05-6F004C58C7F0}"/>
              </a:ext>
            </a:extLst>
          </p:cNvPr>
          <p:cNvSpPr txBox="1"/>
          <p:nvPr/>
        </p:nvSpPr>
        <p:spPr>
          <a:xfrm>
            <a:off x="1194751" y="1563610"/>
            <a:ext cx="9802495" cy="2177840"/>
          </a:xfrm>
          <a:prstGeom prst="rect">
            <a:avLst/>
          </a:prstGeom>
          <a:noFill/>
        </p:spPr>
        <p:txBody>
          <a:bodyPr wrap="square" rtlCol="0">
            <a:spAutoFit/>
          </a:bodyPr>
          <a:lstStyle/>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预 祝 百疆 </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SAP </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项 目</a:t>
            </a:r>
          </a:p>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圆 满 成 功！</a:t>
            </a: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  启动大会 议程</a:t>
            </a:r>
          </a:p>
        </p:txBody>
      </p:sp>
      <p:sp>
        <p:nvSpPr>
          <p:cNvPr id="4" name="Shape 12">
            <a:extLst>
              <a:ext uri="{FF2B5EF4-FFF2-40B4-BE49-F238E27FC236}">
                <a16:creationId xmlns:a16="http://schemas.microsoft.com/office/drawing/2014/main" id="{8D359307-56F3-FC10-F669-3179501C737D}"/>
              </a:ext>
            </a:extLst>
          </p:cNvPr>
          <p:cNvSpPr/>
          <p:nvPr/>
        </p:nvSpPr>
        <p:spPr>
          <a:xfrm>
            <a:off x="712128" y="1598537"/>
            <a:ext cx="10336232" cy="4207988"/>
          </a:xfrm>
          <a:prstGeom prst="roundRect">
            <a:avLst>
              <a:gd name="adj" fmla="val 1402"/>
            </a:avLst>
          </a:prstGeom>
          <a:solidFill>
            <a:srgbClr val="FFFFFF"/>
          </a:solidFill>
          <a:ln w="10160">
            <a:solidFill>
              <a:srgbClr val="D9E4EE"/>
            </a:solidFill>
            <a:prstDash val="solid"/>
          </a:ln>
        </p:spPr>
        <p:txBody>
          <a:bodyPr/>
          <a:lstStyle/>
          <a:p>
            <a:endParaRPr lang="zh-CN" altLang="en-US" sz="3600" dirty="0">
              <a:latin typeface="微软雅黑" panose="020B0503020204020204" pitchFamily="34" charset="-122"/>
              <a:ea typeface="微软雅黑" panose="020B0503020204020204" pitchFamily="34" charset="-122"/>
            </a:endParaRPr>
          </a:p>
        </p:txBody>
      </p:sp>
      <p:sp>
        <p:nvSpPr>
          <p:cNvPr id="7" name="Shape 13">
            <a:extLst>
              <a:ext uri="{FF2B5EF4-FFF2-40B4-BE49-F238E27FC236}">
                <a16:creationId xmlns:a16="http://schemas.microsoft.com/office/drawing/2014/main" id="{BE3BC246-92E3-99C4-02B3-31AE32EC9FE7}"/>
              </a:ext>
            </a:extLst>
          </p:cNvPr>
          <p:cNvSpPr/>
          <p:nvPr/>
        </p:nvSpPr>
        <p:spPr>
          <a:xfrm>
            <a:off x="712009" y="1598811"/>
            <a:ext cx="10336351" cy="456515"/>
          </a:xfrm>
          <a:prstGeom prst="rect">
            <a:avLst/>
          </a:prstGeom>
          <a:solidFill>
            <a:schemeClr val="accent1"/>
          </a:solidFill>
          <a:ln w="12700">
            <a:solidFill>
              <a:srgbClr val="EAF5FE"/>
            </a:solidFill>
            <a:prstDash val="solid"/>
          </a:ln>
        </p:spPr>
      </p:sp>
      <p:sp>
        <p:nvSpPr>
          <p:cNvPr id="9" name="Text 14">
            <a:extLst>
              <a:ext uri="{FF2B5EF4-FFF2-40B4-BE49-F238E27FC236}">
                <a16:creationId xmlns:a16="http://schemas.microsoft.com/office/drawing/2014/main" id="{5911D2B4-8049-F5E4-2CCC-FD9816A33647}"/>
              </a:ext>
            </a:extLst>
          </p:cNvPr>
          <p:cNvSpPr/>
          <p:nvPr/>
        </p:nvSpPr>
        <p:spPr>
          <a:xfrm>
            <a:off x="797575" y="1757599"/>
            <a:ext cx="470612" cy="138939"/>
          </a:xfrm>
          <a:prstGeom prst="rect">
            <a:avLst/>
          </a:prstGeom>
          <a:noFill/>
        </p:spPr>
        <p:txBody>
          <a:bodyPr wrap="square" lIns="0" tIns="0" rIns="0" bIns="0" rtlCol="0" anchor="ctr">
            <a:noAutofit/>
          </a:bodyPr>
          <a:lstStyle/>
          <a:p>
            <a:pPr marL="0" indent="0" algn="ctr">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项次</a:t>
            </a:r>
          </a:p>
        </p:txBody>
      </p:sp>
      <p:sp>
        <p:nvSpPr>
          <p:cNvPr id="11" name="Text 15">
            <a:extLst>
              <a:ext uri="{FF2B5EF4-FFF2-40B4-BE49-F238E27FC236}">
                <a16:creationId xmlns:a16="http://schemas.microsoft.com/office/drawing/2014/main" id="{BD9E5039-88EB-6DDA-1EF7-EE50ED21AC4C}"/>
              </a:ext>
            </a:extLst>
          </p:cNvPr>
          <p:cNvSpPr/>
          <p:nvPr/>
        </p:nvSpPr>
        <p:spPr>
          <a:xfrm>
            <a:off x="1439319" y="1757599"/>
            <a:ext cx="1925231"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会议环节</a:t>
            </a:r>
          </a:p>
        </p:txBody>
      </p:sp>
      <p:sp>
        <p:nvSpPr>
          <p:cNvPr id="13" name="Text 17">
            <a:extLst>
              <a:ext uri="{FF2B5EF4-FFF2-40B4-BE49-F238E27FC236}">
                <a16:creationId xmlns:a16="http://schemas.microsoft.com/office/drawing/2014/main" id="{39AD86F5-D6BE-CE35-5EB2-29B52C777917}"/>
              </a:ext>
            </a:extLst>
          </p:cNvPr>
          <p:cNvSpPr/>
          <p:nvPr/>
        </p:nvSpPr>
        <p:spPr>
          <a:xfrm>
            <a:off x="3225506" y="1757599"/>
            <a:ext cx="1779769"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主讲方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5" name="Text 18">
            <a:extLst>
              <a:ext uri="{FF2B5EF4-FFF2-40B4-BE49-F238E27FC236}">
                <a16:creationId xmlns:a16="http://schemas.microsoft.com/office/drawing/2014/main" id="{054C227B-50D6-1C2D-98A5-3B33BDBB7174}"/>
              </a:ext>
            </a:extLst>
          </p:cNvPr>
          <p:cNvSpPr/>
          <p:nvPr/>
        </p:nvSpPr>
        <p:spPr>
          <a:xfrm>
            <a:off x="5176406" y="1757599"/>
            <a:ext cx="4235508"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核心内容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7" name="Shape 19">
            <a:extLst>
              <a:ext uri="{FF2B5EF4-FFF2-40B4-BE49-F238E27FC236}">
                <a16:creationId xmlns:a16="http://schemas.microsoft.com/office/drawing/2014/main" id="{F074D623-09EA-7A1D-1550-20F561C07AC6}"/>
              </a:ext>
            </a:extLst>
          </p:cNvPr>
          <p:cNvSpPr/>
          <p:nvPr/>
        </p:nvSpPr>
        <p:spPr>
          <a:xfrm>
            <a:off x="712009" y="2055326"/>
            <a:ext cx="10336351" cy="0"/>
          </a:xfrm>
          <a:prstGeom prst="line">
            <a:avLst/>
          </a:prstGeom>
          <a:noFill/>
          <a:ln w="5715">
            <a:solidFill>
              <a:srgbClr val="D9E4EE"/>
            </a:solidFill>
            <a:prstDash val="solid"/>
          </a:ln>
        </p:spPr>
      </p:sp>
      <p:sp>
        <p:nvSpPr>
          <p:cNvPr id="19" name="Text 20">
            <a:extLst>
              <a:ext uri="{FF2B5EF4-FFF2-40B4-BE49-F238E27FC236}">
                <a16:creationId xmlns:a16="http://schemas.microsoft.com/office/drawing/2014/main" id="{494F8984-C3DB-C42B-1956-FF792F592A0B}"/>
              </a:ext>
            </a:extLst>
          </p:cNvPr>
          <p:cNvSpPr/>
          <p:nvPr/>
        </p:nvSpPr>
        <p:spPr>
          <a:xfrm>
            <a:off x="797575" y="2134719"/>
            <a:ext cx="470612" cy="516060"/>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1</a:t>
            </a:r>
          </a:p>
        </p:txBody>
      </p:sp>
      <p:sp>
        <p:nvSpPr>
          <p:cNvPr id="21" name="Text 21">
            <a:extLst>
              <a:ext uri="{FF2B5EF4-FFF2-40B4-BE49-F238E27FC236}">
                <a16:creationId xmlns:a16="http://schemas.microsoft.com/office/drawing/2014/main" id="{FE94C192-5BCC-BC08-AB7F-741C59043F66}"/>
              </a:ext>
            </a:extLst>
          </p:cNvPr>
          <p:cNvSpPr/>
          <p:nvPr/>
        </p:nvSpPr>
        <p:spPr>
          <a:xfrm>
            <a:off x="1439319" y="2134719"/>
            <a:ext cx="1925231" cy="516060"/>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百疆高层致辞</a:t>
            </a:r>
          </a:p>
        </p:txBody>
      </p:sp>
      <p:sp>
        <p:nvSpPr>
          <p:cNvPr id="23" name="Shape 22">
            <a:extLst>
              <a:ext uri="{FF2B5EF4-FFF2-40B4-BE49-F238E27FC236}">
                <a16:creationId xmlns:a16="http://schemas.microsoft.com/office/drawing/2014/main" id="{F0ADF727-E723-0647-72EC-EB3B3461AEC1}"/>
              </a:ext>
            </a:extLst>
          </p:cNvPr>
          <p:cNvSpPr/>
          <p:nvPr/>
        </p:nvSpPr>
        <p:spPr>
          <a:xfrm>
            <a:off x="1353753" y="2154568"/>
            <a:ext cx="0" cy="476363"/>
          </a:xfrm>
          <a:prstGeom prst="line">
            <a:avLst/>
          </a:prstGeom>
          <a:noFill/>
          <a:ln w="4445">
            <a:solidFill>
              <a:srgbClr val="D9E4EE">
                <a:alpha val="85000"/>
              </a:srgbClr>
            </a:solidFill>
            <a:prstDash val="solid"/>
          </a:ln>
        </p:spPr>
      </p:sp>
      <p:sp>
        <p:nvSpPr>
          <p:cNvPr id="25" name="Text 25">
            <a:extLst>
              <a:ext uri="{FF2B5EF4-FFF2-40B4-BE49-F238E27FC236}">
                <a16:creationId xmlns:a16="http://schemas.microsoft.com/office/drawing/2014/main" id="{2A6C7F62-D4D6-DE5F-B84E-105DA113FC8D}"/>
              </a:ext>
            </a:extLst>
          </p:cNvPr>
          <p:cNvSpPr/>
          <p:nvPr/>
        </p:nvSpPr>
        <p:spPr>
          <a:xfrm>
            <a:off x="3225506" y="2134719"/>
            <a:ext cx="1779769" cy="516060"/>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百疆高层</a:t>
            </a:r>
            <a:endParaRPr lang="en-US" sz="12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27" name="Shape 26">
            <a:extLst>
              <a:ext uri="{FF2B5EF4-FFF2-40B4-BE49-F238E27FC236}">
                <a16:creationId xmlns:a16="http://schemas.microsoft.com/office/drawing/2014/main" id="{FE8C2000-174C-5D56-08E0-A06A3F5E2A96}"/>
              </a:ext>
            </a:extLst>
          </p:cNvPr>
          <p:cNvSpPr/>
          <p:nvPr/>
        </p:nvSpPr>
        <p:spPr>
          <a:xfrm>
            <a:off x="3139940" y="2154568"/>
            <a:ext cx="0" cy="476363"/>
          </a:xfrm>
          <a:prstGeom prst="line">
            <a:avLst/>
          </a:prstGeom>
          <a:noFill/>
          <a:ln w="4445">
            <a:solidFill>
              <a:srgbClr val="D9E4EE">
                <a:alpha val="85000"/>
              </a:srgbClr>
            </a:solidFill>
            <a:prstDash val="solid"/>
          </a:ln>
        </p:spPr>
      </p:sp>
      <p:sp>
        <p:nvSpPr>
          <p:cNvPr id="29" name="Text 27">
            <a:extLst>
              <a:ext uri="{FF2B5EF4-FFF2-40B4-BE49-F238E27FC236}">
                <a16:creationId xmlns:a16="http://schemas.microsoft.com/office/drawing/2014/main" id="{9E960019-A4C5-4E60-E279-627798740161}"/>
              </a:ext>
            </a:extLst>
          </p:cNvPr>
          <p:cNvSpPr/>
          <p:nvPr/>
        </p:nvSpPr>
        <p:spPr>
          <a:xfrm>
            <a:off x="5176406" y="2134719"/>
            <a:ext cx="4235508" cy="516060"/>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介绍会议背景、参会人员及会议流程；明确</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项目战略目的；对双方团队提出协作要求</a:t>
            </a:r>
            <a:r>
              <a:rPr 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endParaRPr 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endParaRPr>
          </a:p>
        </p:txBody>
      </p:sp>
      <p:sp>
        <p:nvSpPr>
          <p:cNvPr id="31" name="Shape 28">
            <a:extLst>
              <a:ext uri="{FF2B5EF4-FFF2-40B4-BE49-F238E27FC236}">
                <a16:creationId xmlns:a16="http://schemas.microsoft.com/office/drawing/2014/main" id="{DA242CE8-FC2D-35BD-96C5-8AEFE6D070E6}"/>
              </a:ext>
            </a:extLst>
          </p:cNvPr>
          <p:cNvSpPr/>
          <p:nvPr/>
        </p:nvSpPr>
        <p:spPr>
          <a:xfrm>
            <a:off x="5090841" y="2154568"/>
            <a:ext cx="0" cy="476363"/>
          </a:xfrm>
          <a:prstGeom prst="line">
            <a:avLst/>
          </a:prstGeom>
          <a:noFill/>
          <a:ln w="4445">
            <a:solidFill>
              <a:srgbClr val="D9E4EE">
                <a:alpha val="85000"/>
              </a:srgbClr>
            </a:solidFill>
            <a:prstDash val="solid"/>
          </a:ln>
        </p:spPr>
      </p:sp>
      <p:sp>
        <p:nvSpPr>
          <p:cNvPr id="33" name="Shape 29">
            <a:extLst>
              <a:ext uri="{FF2B5EF4-FFF2-40B4-BE49-F238E27FC236}">
                <a16:creationId xmlns:a16="http://schemas.microsoft.com/office/drawing/2014/main" id="{753070F5-9223-C745-DF4F-5F30A6DF64AA}"/>
              </a:ext>
            </a:extLst>
          </p:cNvPr>
          <p:cNvSpPr/>
          <p:nvPr/>
        </p:nvSpPr>
        <p:spPr>
          <a:xfrm>
            <a:off x="712009" y="2730173"/>
            <a:ext cx="10336351" cy="853484"/>
          </a:xfrm>
          <a:prstGeom prst="rect">
            <a:avLst/>
          </a:prstGeom>
          <a:solidFill>
            <a:srgbClr val="FAFBFC"/>
          </a:solidFill>
          <a:ln w="12700">
            <a:solidFill>
              <a:srgbClr val="FAFBFC"/>
            </a:solidFill>
            <a:prstDash val="solid"/>
          </a:ln>
        </p:spPr>
      </p:sp>
      <p:sp>
        <p:nvSpPr>
          <p:cNvPr id="35" name="Shape 30">
            <a:extLst>
              <a:ext uri="{FF2B5EF4-FFF2-40B4-BE49-F238E27FC236}">
                <a16:creationId xmlns:a16="http://schemas.microsoft.com/office/drawing/2014/main" id="{74C8D0EC-0C92-C634-CB47-BAE05ACBE02B}"/>
              </a:ext>
            </a:extLst>
          </p:cNvPr>
          <p:cNvSpPr/>
          <p:nvPr/>
        </p:nvSpPr>
        <p:spPr>
          <a:xfrm>
            <a:off x="712009" y="2730173"/>
            <a:ext cx="10336351" cy="0"/>
          </a:xfrm>
          <a:prstGeom prst="line">
            <a:avLst/>
          </a:prstGeom>
          <a:noFill/>
          <a:ln w="5715">
            <a:solidFill>
              <a:srgbClr val="D9E4EE"/>
            </a:solidFill>
            <a:prstDash val="solid"/>
          </a:ln>
        </p:spPr>
      </p:sp>
      <p:sp>
        <p:nvSpPr>
          <p:cNvPr id="37" name="Text 31">
            <a:extLst>
              <a:ext uri="{FF2B5EF4-FFF2-40B4-BE49-F238E27FC236}">
                <a16:creationId xmlns:a16="http://schemas.microsoft.com/office/drawing/2014/main" id="{39F79F3E-29EC-9729-A320-11FE10420673}"/>
              </a:ext>
            </a:extLst>
          </p:cNvPr>
          <p:cNvSpPr/>
          <p:nvPr/>
        </p:nvSpPr>
        <p:spPr>
          <a:xfrm>
            <a:off x="797575" y="2809567"/>
            <a:ext cx="470612" cy="694696"/>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2</a:t>
            </a:r>
          </a:p>
        </p:txBody>
      </p:sp>
      <p:sp>
        <p:nvSpPr>
          <p:cNvPr id="39" name="Text 32">
            <a:extLst>
              <a:ext uri="{FF2B5EF4-FFF2-40B4-BE49-F238E27FC236}">
                <a16:creationId xmlns:a16="http://schemas.microsoft.com/office/drawing/2014/main" id="{379ADE70-0FA2-6B11-DEE7-1C20D13F79A5}"/>
              </a:ext>
            </a:extLst>
          </p:cNvPr>
          <p:cNvSpPr/>
          <p:nvPr/>
        </p:nvSpPr>
        <p:spPr>
          <a:xfrm>
            <a:off x="1439319" y="2809567"/>
            <a:ext cx="1925231" cy="694696"/>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原厂致辞</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支持说明</a:t>
            </a:r>
          </a:p>
        </p:txBody>
      </p:sp>
      <p:sp>
        <p:nvSpPr>
          <p:cNvPr id="41" name="Shape 33">
            <a:extLst>
              <a:ext uri="{FF2B5EF4-FFF2-40B4-BE49-F238E27FC236}">
                <a16:creationId xmlns:a16="http://schemas.microsoft.com/office/drawing/2014/main" id="{54F561E1-5DB4-6A18-55D4-E34487EF116C}"/>
              </a:ext>
            </a:extLst>
          </p:cNvPr>
          <p:cNvSpPr/>
          <p:nvPr/>
        </p:nvSpPr>
        <p:spPr>
          <a:xfrm>
            <a:off x="1353753" y="2829416"/>
            <a:ext cx="0" cy="654999"/>
          </a:xfrm>
          <a:prstGeom prst="line">
            <a:avLst/>
          </a:prstGeom>
          <a:noFill/>
          <a:ln w="4445">
            <a:solidFill>
              <a:srgbClr val="D9E4EE">
                <a:alpha val="85000"/>
              </a:srgbClr>
            </a:solidFill>
            <a:prstDash val="solid"/>
          </a:ln>
        </p:spPr>
      </p:sp>
      <p:sp>
        <p:nvSpPr>
          <p:cNvPr id="43" name="Text 36">
            <a:extLst>
              <a:ext uri="{FF2B5EF4-FFF2-40B4-BE49-F238E27FC236}">
                <a16:creationId xmlns:a16="http://schemas.microsoft.com/office/drawing/2014/main" id="{FAE1D9E9-8D9D-B399-AC78-99FFF6E0F45D}"/>
              </a:ext>
            </a:extLst>
          </p:cNvPr>
          <p:cNvSpPr/>
          <p:nvPr/>
        </p:nvSpPr>
        <p:spPr>
          <a:xfrm>
            <a:off x="3225506" y="2809567"/>
            <a:ext cx="1779769" cy="694696"/>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endPar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endParaRPr>
          </a:p>
        </p:txBody>
      </p:sp>
      <p:sp>
        <p:nvSpPr>
          <p:cNvPr id="45" name="Shape 37">
            <a:extLst>
              <a:ext uri="{FF2B5EF4-FFF2-40B4-BE49-F238E27FC236}">
                <a16:creationId xmlns:a16="http://schemas.microsoft.com/office/drawing/2014/main" id="{8D5CE04E-9268-C6FE-F9D7-7B9D87AB4780}"/>
              </a:ext>
            </a:extLst>
          </p:cNvPr>
          <p:cNvSpPr/>
          <p:nvPr/>
        </p:nvSpPr>
        <p:spPr>
          <a:xfrm>
            <a:off x="3139940" y="2829416"/>
            <a:ext cx="0" cy="654999"/>
          </a:xfrm>
          <a:prstGeom prst="line">
            <a:avLst/>
          </a:prstGeom>
          <a:noFill/>
          <a:ln w="4445">
            <a:solidFill>
              <a:srgbClr val="D9E4EE">
                <a:alpha val="85000"/>
              </a:srgbClr>
            </a:solidFill>
            <a:prstDash val="solid"/>
          </a:ln>
        </p:spPr>
      </p:sp>
      <p:sp>
        <p:nvSpPr>
          <p:cNvPr id="47" name="Text 38">
            <a:extLst>
              <a:ext uri="{FF2B5EF4-FFF2-40B4-BE49-F238E27FC236}">
                <a16:creationId xmlns:a16="http://schemas.microsoft.com/office/drawing/2014/main" id="{716C6B57-BB59-C3DE-1ECE-82E86E866575}"/>
              </a:ext>
            </a:extLst>
          </p:cNvPr>
          <p:cNvSpPr/>
          <p:nvPr/>
        </p:nvSpPr>
        <p:spPr>
          <a:xfrm>
            <a:off x="5176406" y="2809567"/>
            <a:ext cx="4235508" cy="694696"/>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原厂服务范围、版本合规保障；跨国项目技术支持策略；</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标准最佳实践说明</a:t>
            </a:r>
          </a:p>
        </p:txBody>
      </p:sp>
      <p:sp>
        <p:nvSpPr>
          <p:cNvPr id="49" name="Shape 39">
            <a:extLst>
              <a:ext uri="{FF2B5EF4-FFF2-40B4-BE49-F238E27FC236}">
                <a16:creationId xmlns:a16="http://schemas.microsoft.com/office/drawing/2014/main" id="{D1F7BD94-009D-9AFE-074C-A50BFD42D1EF}"/>
              </a:ext>
            </a:extLst>
          </p:cNvPr>
          <p:cNvSpPr/>
          <p:nvPr/>
        </p:nvSpPr>
        <p:spPr>
          <a:xfrm>
            <a:off x="5090841" y="2829416"/>
            <a:ext cx="0" cy="654999"/>
          </a:xfrm>
          <a:prstGeom prst="line">
            <a:avLst/>
          </a:prstGeom>
          <a:noFill/>
          <a:ln w="4445">
            <a:solidFill>
              <a:srgbClr val="D9E4EE">
                <a:alpha val="85000"/>
              </a:srgbClr>
            </a:solidFill>
            <a:prstDash val="solid"/>
          </a:ln>
        </p:spPr>
      </p:sp>
      <p:sp>
        <p:nvSpPr>
          <p:cNvPr id="51" name="Shape 40">
            <a:extLst>
              <a:ext uri="{FF2B5EF4-FFF2-40B4-BE49-F238E27FC236}">
                <a16:creationId xmlns:a16="http://schemas.microsoft.com/office/drawing/2014/main" id="{43E0EB01-B1F9-B52B-5FFE-B8D15F1696BC}"/>
              </a:ext>
            </a:extLst>
          </p:cNvPr>
          <p:cNvSpPr/>
          <p:nvPr/>
        </p:nvSpPr>
        <p:spPr>
          <a:xfrm>
            <a:off x="712009" y="3583657"/>
            <a:ext cx="10336351" cy="0"/>
          </a:xfrm>
          <a:prstGeom prst="line">
            <a:avLst/>
          </a:prstGeom>
          <a:noFill/>
          <a:ln w="5715">
            <a:solidFill>
              <a:srgbClr val="D9E4EE"/>
            </a:solidFill>
            <a:prstDash val="solid"/>
          </a:ln>
        </p:spPr>
      </p:sp>
      <p:sp>
        <p:nvSpPr>
          <p:cNvPr id="53" name="Text 41">
            <a:extLst>
              <a:ext uri="{FF2B5EF4-FFF2-40B4-BE49-F238E27FC236}">
                <a16:creationId xmlns:a16="http://schemas.microsoft.com/office/drawing/2014/main" id="{BD6E8666-9E58-4FD4-AB8D-C69C1A4C7F02}"/>
              </a:ext>
            </a:extLst>
          </p:cNvPr>
          <p:cNvSpPr/>
          <p:nvPr/>
        </p:nvSpPr>
        <p:spPr>
          <a:xfrm>
            <a:off x="797575" y="3663051"/>
            <a:ext cx="470612" cy="615302"/>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3</a:t>
            </a:r>
          </a:p>
        </p:txBody>
      </p:sp>
      <p:sp>
        <p:nvSpPr>
          <p:cNvPr id="55" name="Text 42">
            <a:extLst>
              <a:ext uri="{FF2B5EF4-FFF2-40B4-BE49-F238E27FC236}">
                <a16:creationId xmlns:a16="http://schemas.microsoft.com/office/drawing/2014/main" id="{F0EAEF2E-3621-9941-22D6-E4DA91CB87C2}"/>
              </a:ext>
            </a:extLst>
          </p:cNvPr>
          <p:cNvSpPr/>
          <p:nvPr/>
        </p:nvSpPr>
        <p:spPr>
          <a:xfrm>
            <a:off x="1439319" y="3663051"/>
            <a:ext cx="1925231" cy="615302"/>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 </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项目整体介绍</a:t>
            </a:r>
          </a:p>
        </p:txBody>
      </p:sp>
      <p:sp>
        <p:nvSpPr>
          <p:cNvPr id="57" name="Shape 43">
            <a:extLst>
              <a:ext uri="{FF2B5EF4-FFF2-40B4-BE49-F238E27FC236}">
                <a16:creationId xmlns:a16="http://schemas.microsoft.com/office/drawing/2014/main" id="{E783C201-4775-7517-D0B9-0B51DBFB056F}"/>
              </a:ext>
            </a:extLst>
          </p:cNvPr>
          <p:cNvSpPr/>
          <p:nvPr/>
        </p:nvSpPr>
        <p:spPr>
          <a:xfrm>
            <a:off x="1353753" y="3682900"/>
            <a:ext cx="0" cy="575605"/>
          </a:xfrm>
          <a:prstGeom prst="line">
            <a:avLst/>
          </a:prstGeom>
          <a:noFill/>
          <a:ln w="4445">
            <a:solidFill>
              <a:srgbClr val="D9E4EE">
                <a:alpha val="85000"/>
              </a:srgbClr>
            </a:solidFill>
            <a:prstDash val="solid"/>
          </a:ln>
        </p:spPr>
      </p:sp>
      <p:sp>
        <p:nvSpPr>
          <p:cNvPr id="59" name="Text 46">
            <a:extLst>
              <a:ext uri="{FF2B5EF4-FFF2-40B4-BE49-F238E27FC236}">
                <a16:creationId xmlns:a16="http://schemas.microsoft.com/office/drawing/2014/main" id="{61286002-84CF-2B6D-1F5B-A9458D3A413C}"/>
              </a:ext>
            </a:extLst>
          </p:cNvPr>
          <p:cNvSpPr/>
          <p:nvPr/>
        </p:nvSpPr>
        <p:spPr>
          <a:xfrm>
            <a:off x="3225506" y="3663051"/>
            <a:ext cx="1779769"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帛丝云商</a:t>
            </a:r>
            <a:endParaRPr lang="en-US" altLang="zh-CN" sz="1200" dirty="0">
              <a:latin typeface="微软雅黑" panose="020B0503020204020204" pitchFamily="34" charset="-122"/>
              <a:ea typeface="微软雅黑" panose="020B0503020204020204" pitchFamily="34" charset="-122"/>
              <a:sym typeface="微软雅黑" panose="020B0503020204020204" charset="-122"/>
            </a:endParaRPr>
          </a:p>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项目总监</a:t>
            </a:r>
          </a:p>
        </p:txBody>
      </p:sp>
      <p:sp>
        <p:nvSpPr>
          <p:cNvPr id="61" name="Shape 47">
            <a:extLst>
              <a:ext uri="{FF2B5EF4-FFF2-40B4-BE49-F238E27FC236}">
                <a16:creationId xmlns:a16="http://schemas.microsoft.com/office/drawing/2014/main" id="{D9584972-4213-17E6-82A9-0F17B650CFDE}"/>
              </a:ext>
            </a:extLst>
          </p:cNvPr>
          <p:cNvSpPr/>
          <p:nvPr/>
        </p:nvSpPr>
        <p:spPr>
          <a:xfrm>
            <a:off x="3139940" y="3682900"/>
            <a:ext cx="0" cy="575605"/>
          </a:xfrm>
          <a:prstGeom prst="line">
            <a:avLst/>
          </a:prstGeom>
          <a:noFill/>
          <a:ln w="4445">
            <a:solidFill>
              <a:srgbClr val="D9E4EE">
                <a:alpha val="85000"/>
              </a:srgbClr>
            </a:solidFill>
            <a:prstDash val="solid"/>
          </a:ln>
        </p:spPr>
      </p:sp>
      <p:sp>
        <p:nvSpPr>
          <p:cNvPr id="63" name="Text 48">
            <a:extLst>
              <a:ext uri="{FF2B5EF4-FFF2-40B4-BE49-F238E27FC236}">
                <a16:creationId xmlns:a16="http://schemas.microsoft.com/office/drawing/2014/main" id="{C2A24486-6665-A5C0-4705-32532796C3EB}"/>
              </a:ext>
            </a:extLst>
          </p:cNvPr>
          <p:cNvSpPr/>
          <p:nvPr/>
        </p:nvSpPr>
        <p:spPr>
          <a:xfrm>
            <a:off x="5176406" y="3663051"/>
            <a:ext cx="4235508"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实施范围、总体计划、关键里程碑、项目组织架构及人员安排</a:t>
            </a:r>
          </a:p>
        </p:txBody>
      </p:sp>
      <p:sp>
        <p:nvSpPr>
          <p:cNvPr id="65" name="Shape 49">
            <a:extLst>
              <a:ext uri="{FF2B5EF4-FFF2-40B4-BE49-F238E27FC236}">
                <a16:creationId xmlns:a16="http://schemas.microsoft.com/office/drawing/2014/main" id="{B2F3B0AF-4CF6-6852-8EEB-C6BE0DEBCDCC}"/>
              </a:ext>
            </a:extLst>
          </p:cNvPr>
          <p:cNvSpPr/>
          <p:nvPr/>
        </p:nvSpPr>
        <p:spPr>
          <a:xfrm>
            <a:off x="5090841" y="3682900"/>
            <a:ext cx="0" cy="575605"/>
          </a:xfrm>
          <a:prstGeom prst="line">
            <a:avLst/>
          </a:prstGeom>
          <a:noFill/>
          <a:ln w="4445">
            <a:solidFill>
              <a:srgbClr val="D9E4EE">
                <a:alpha val="85000"/>
              </a:srgbClr>
            </a:solidFill>
            <a:prstDash val="solid"/>
          </a:ln>
        </p:spPr>
      </p:sp>
      <p:sp>
        <p:nvSpPr>
          <p:cNvPr id="67" name="Shape 50">
            <a:extLst>
              <a:ext uri="{FF2B5EF4-FFF2-40B4-BE49-F238E27FC236}">
                <a16:creationId xmlns:a16="http://schemas.microsoft.com/office/drawing/2014/main" id="{CE64F8C7-18A5-BB6A-88E5-DA0CED4ADEE1}"/>
              </a:ext>
            </a:extLst>
          </p:cNvPr>
          <p:cNvSpPr/>
          <p:nvPr/>
        </p:nvSpPr>
        <p:spPr>
          <a:xfrm>
            <a:off x="712009" y="4357747"/>
            <a:ext cx="10336351" cy="774090"/>
          </a:xfrm>
          <a:prstGeom prst="rect">
            <a:avLst/>
          </a:prstGeom>
          <a:solidFill>
            <a:srgbClr val="FAFBFC"/>
          </a:solidFill>
          <a:ln w="12700">
            <a:solidFill>
              <a:srgbClr val="FAFBFC"/>
            </a:solidFill>
            <a:prstDash val="solid"/>
          </a:ln>
        </p:spPr>
      </p:sp>
      <p:sp>
        <p:nvSpPr>
          <p:cNvPr id="69" name="Shape 51">
            <a:extLst>
              <a:ext uri="{FF2B5EF4-FFF2-40B4-BE49-F238E27FC236}">
                <a16:creationId xmlns:a16="http://schemas.microsoft.com/office/drawing/2014/main" id="{6FCC3BC5-6726-F26B-EE01-96D120C6BAB0}"/>
              </a:ext>
            </a:extLst>
          </p:cNvPr>
          <p:cNvSpPr/>
          <p:nvPr/>
        </p:nvSpPr>
        <p:spPr>
          <a:xfrm>
            <a:off x="712009" y="4357747"/>
            <a:ext cx="10336351" cy="0"/>
          </a:xfrm>
          <a:prstGeom prst="line">
            <a:avLst/>
          </a:prstGeom>
          <a:noFill/>
          <a:ln w="5715">
            <a:solidFill>
              <a:srgbClr val="D9E4EE"/>
            </a:solidFill>
            <a:prstDash val="solid"/>
          </a:ln>
        </p:spPr>
      </p:sp>
      <p:sp>
        <p:nvSpPr>
          <p:cNvPr id="71" name="Text 52">
            <a:extLst>
              <a:ext uri="{FF2B5EF4-FFF2-40B4-BE49-F238E27FC236}">
                <a16:creationId xmlns:a16="http://schemas.microsoft.com/office/drawing/2014/main" id="{A7C34324-027D-0ED5-FB98-07144E6867D0}"/>
              </a:ext>
            </a:extLst>
          </p:cNvPr>
          <p:cNvSpPr/>
          <p:nvPr/>
        </p:nvSpPr>
        <p:spPr>
          <a:xfrm>
            <a:off x="797575" y="4437141"/>
            <a:ext cx="470612" cy="615302"/>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4</a:t>
            </a:r>
          </a:p>
        </p:txBody>
      </p:sp>
      <p:sp>
        <p:nvSpPr>
          <p:cNvPr id="73" name="Text 53">
            <a:extLst>
              <a:ext uri="{FF2B5EF4-FFF2-40B4-BE49-F238E27FC236}">
                <a16:creationId xmlns:a16="http://schemas.microsoft.com/office/drawing/2014/main" id="{30D586B7-6C0D-5DC8-EBCD-6D3D7BD3F03E}"/>
              </a:ext>
            </a:extLst>
          </p:cNvPr>
          <p:cNvSpPr/>
          <p:nvPr/>
        </p:nvSpPr>
        <p:spPr>
          <a:xfrm>
            <a:off x="1439319" y="4437141"/>
            <a:ext cx="1925231"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帛丝云商领导发言</a:t>
            </a:r>
          </a:p>
        </p:txBody>
      </p:sp>
      <p:sp>
        <p:nvSpPr>
          <p:cNvPr id="75" name="Shape 54">
            <a:extLst>
              <a:ext uri="{FF2B5EF4-FFF2-40B4-BE49-F238E27FC236}">
                <a16:creationId xmlns:a16="http://schemas.microsoft.com/office/drawing/2014/main" id="{2E4F4469-6B2B-C832-6F0B-E8B548C78343}"/>
              </a:ext>
            </a:extLst>
          </p:cNvPr>
          <p:cNvSpPr/>
          <p:nvPr/>
        </p:nvSpPr>
        <p:spPr>
          <a:xfrm>
            <a:off x="1353753" y="4456990"/>
            <a:ext cx="0" cy="575605"/>
          </a:xfrm>
          <a:prstGeom prst="line">
            <a:avLst/>
          </a:prstGeom>
          <a:noFill/>
          <a:ln w="4445">
            <a:solidFill>
              <a:srgbClr val="D9E4EE">
                <a:alpha val="85000"/>
              </a:srgbClr>
            </a:solidFill>
            <a:prstDash val="solid"/>
          </a:ln>
        </p:spPr>
      </p:sp>
      <p:sp>
        <p:nvSpPr>
          <p:cNvPr id="77" name="Text 57">
            <a:extLst>
              <a:ext uri="{FF2B5EF4-FFF2-40B4-BE49-F238E27FC236}">
                <a16:creationId xmlns:a16="http://schemas.microsoft.com/office/drawing/2014/main" id="{5FD34A3E-B659-41F2-AF9F-E7321E2626E8}"/>
              </a:ext>
            </a:extLst>
          </p:cNvPr>
          <p:cNvSpPr/>
          <p:nvPr/>
        </p:nvSpPr>
        <p:spPr>
          <a:xfrm>
            <a:off x="3225506" y="4437141"/>
            <a:ext cx="1779769"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a:t>
            </a:r>
          </a:p>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创始人</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领导</a:t>
            </a:r>
          </a:p>
        </p:txBody>
      </p:sp>
      <p:sp>
        <p:nvSpPr>
          <p:cNvPr id="79" name="Shape 58">
            <a:extLst>
              <a:ext uri="{FF2B5EF4-FFF2-40B4-BE49-F238E27FC236}">
                <a16:creationId xmlns:a16="http://schemas.microsoft.com/office/drawing/2014/main" id="{04937D1B-E4F6-33DC-EA36-34026E85EA71}"/>
              </a:ext>
            </a:extLst>
          </p:cNvPr>
          <p:cNvSpPr/>
          <p:nvPr/>
        </p:nvSpPr>
        <p:spPr>
          <a:xfrm>
            <a:off x="3139940" y="4456990"/>
            <a:ext cx="0" cy="575605"/>
          </a:xfrm>
          <a:prstGeom prst="line">
            <a:avLst/>
          </a:prstGeom>
          <a:noFill/>
          <a:ln w="4445">
            <a:solidFill>
              <a:srgbClr val="D9E4EE">
                <a:alpha val="85000"/>
              </a:srgbClr>
            </a:solidFill>
            <a:prstDash val="solid"/>
          </a:ln>
        </p:spPr>
      </p:sp>
      <p:sp>
        <p:nvSpPr>
          <p:cNvPr id="81" name="Text 59">
            <a:extLst>
              <a:ext uri="{FF2B5EF4-FFF2-40B4-BE49-F238E27FC236}">
                <a16:creationId xmlns:a16="http://schemas.microsoft.com/office/drawing/2014/main" id="{D7287861-A3E1-29FF-DC68-E6533ABC1865}"/>
              </a:ext>
            </a:extLst>
          </p:cNvPr>
          <p:cNvSpPr/>
          <p:nvPr/>
        </p:nvSpPr>
        <p:spPr>
          <a:xfrm>
            <a:off x="5176406" y="4437141"/>
            <a:ext cx="4235508" cy="615302"/>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强调</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SAP </a:t>
            </a: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项目的战略意义</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a:t>
            </a:r>
          </a:p>
        </p:txBody>
      </p:sp>
      <p:sp>
        <p:nvSpPr>
          <p:cNvPr id="83" name="Shape 60">
            <a:extLst>
              <a:ext uri="{FF2B5EF4-FFF2-40B4-BE49-F238E27FC236}">
                <a16:creationId xmlns:a16="http://schemas.microsoft.com/office/drawing/2014/main" id="{84D21D02-95C6-9940-7510-3DF178EAD5D9}"/>
              </a:ext>
            </a:extLst>
          </p:cNvPr>
          <p:cNvSpPr/>
          <p:nvPr/>
        </p:nvSpPr>
        <p:spPr>
          <a:xfrm>
            <a:off x="5090841" y="4456990"/>
            <a:ext cx="0" cy="575605"/>
          </a:xfrm>
          <a:prstGeom prst="line">
            <a:avLst/>
          </a:prstGeom>
          <a:noFill/>
          <a:ln w="4445">
            <a:solidFill>
              <a:srgbClr val="D9E4EE">
                <a:alpha val="85000"/>
              </a:srgbClr>
            </a:solidFill>
            <a:prstDash val="solid"/>
          </a:ln>
        </p:spPr>
      </p:sp>
      <p:sp>
        <p:nvSpPr>
          <p:cNvPr id="85" name="Shape 61">
            <a:extLst>
              <a:ext uri="{FF2B5EF4-FFF2-40B4-BE49-F238E27FC236}">
                <a16:creationId xmlns:a16="http://schemas.microsoft.com/office/drawing/2014/main" id="{198D3658-07D3-2E22-9362-AB519A179AB8}"/>
              </a:ext>
            </a:extLst>
          </p:cNvPr>
          <p:cNvSpPr/>
          <p:nvPr/>
        </p:nvSpPr>
        <p:spPr>
          <a:xfrm>
            <a:off x="712009" y="5131837"/>
            <a:ext cx="10336351" cy="0"/>
          </a:xfrm>
          <a:prstGeom prst="line">
            <a:avLst/>
          </a:prstGeom>
          <a:noFill/>
          <a:ln w="5715">
            <a:solidFill>
              <a:srgbClr val="D9E4EE"/>
            </a:solidFill>
            <a:prstDash val="solid"/>
          </a:ln>
        </p:spPr>
      </p:sp>
      <p:sp>
        <p:nvSpPr>
          <p:cNvPr id="87" name="Text 62">
            <a:extLst>
              <a:ext uri="{FF2B5EF4-FFF2-40B4-BE49-F238E27FC236}">
                <a16:creationId xmlns:a16="http://schemas.microsoft.com/office/drawing/2014/main" id="{B594F762-6D8B-C1C2-2492-DADEFBE19A2A}"/>
              </a:ext>
            </a:extLst>
          </p:cNvPr>
          <p:cNvSpPr/>
          <p:nvPr/>
        </p:nvSpPr>
        <p:spPr>
          <a:xfrm>
            <a:off x="797575" y="5211231"/>
            <a:ext cx="470612" cy="555757"/>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5</a:t>
            </a:r>
          </a:p>
        </p:txBody>
      </p:sp>
      <p:sp>
        <p:nvSpPr>
          <p:cNvPr id="89" name="Text 63">
            <a:extLst>
              <a:ext uri="{FF2B5EF4-FFF2-40B4-BE49-F238E27FC236}">
                <a16:creationId xmlns:a16="http://schemas.microsoft.com/office/drawing/2014/main" id="{04C16546-ACCC-D20C-F707-295E706F9348}"/>
              </a:ext>
            </a:extLst>
          </p:cNvPr>
          <p:cNvSpPr/>
          <p:nvPr/>
        </p:nvSpPr>
        <p:spPr>
          <a:xfrm>
            <a:off x="1439319" y="5211231"/>
            <a:ext cx="1925231" cy="555757"/>
          </a:xfrm>
          <a:prstGeom prst="rect">
            <a:avLst/>
          </a:prstGeom>
          <a:noFill/>
        </p:spPr>
        <p:txBody>
          <a:bodyPr wrap="square" lIns="95" tIns="95" rIns="95" bIns="95" rtlCol="0" anchor="ctr">
            <a:normAutofit/>
          </a:bodyPr>
          <a:lstStyle/>
          <a:p>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切蛋糕合影</a:t>
            </a:r>
          </a:p>
        </p:txBody>
      </p:sp>
      <p:sp>
        <p:nvSpPr>
          <p:cNvPr id="91" name="Shape 64">
            <a:extLst>
              <a:ext uri="{FF2B5EF4-FFF2-40B4-BE49-F238E27FC236}">
                <a16:creationId xmlns:a16="http://schemas.microsoft.com/office/drawing/2014/main" id="{867001FB-034A-6D43-7C4B-3FDD32FA54AF}"/>
              </a:ext>
            </a:extLst>
          </p:cNvPr>
          <p:cNvSpPr/>
          <p:nvPr/>
        </p:nvSpPr>
        <p:spPr>
          <a:xfrm>
            <a:off x="1353753" y="5231080"/>
            <a:ext cx="0" cy="516060"/>
          </a:xfrm>
          <a:prstGeom prst="line">
            <a:avLst/>
          </a:prstGeom>
          <a:noFill/>
          <a:ln w="4445">
            <a:solidFill>
              <a:srgbClr val="D9E4EE">
                <a:alpha val="85000"/>
              </a:srgbClr>
            </a:solidFill>
            <a:prstDash val="solid"/>
          </a:ln>
        </p:spPr>
      </p:sp>
      <p:sp>
        <p:nvSpPr>
          <p:cNvPr id="93" name="Text 67">
            <a:extLst>
              <a:ext uri="{FF2B5EF4-FFF2-40B4-BE49-F238E27FC236}">
                <a16:creationId xmlns:a16="http://schemas.microsoft.com/office/drawing/2014/main" id="{4F6F9D17-E5C6-F678-8465-991EA5EA8194}"/>
              </a:ext>
            </a:extLst>
          </p:cNvPr>
          <p:cNvSpPr/>
          <p:nvPr/>
        </p:nvSpPr>
        <p:spPr>
          <a:xfrm>
            <a:off x="3225506" y="5211231"/>
            <a:ext cx="1779769" cy="555757"/>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百疆</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 </a:t>
            </a:r>
          </a:p>
        </p:txBody>
      </p:sp>
      <p:sp>
        <p:nvSpPr>
          <p:cNvPr id="95" name="Shape 68">
            <a:extLst>
              <a:ext uri="{FF2B5EF4-FFF2-40B4-BE49-F238E27FC236}">
                <a16:creationId xmlns:a16="http://schemas.microsoft.com/office/drawing/2014/main" id="{FF56A3F0-7227-5FBD-7A18-5AAAC19BC1DF}"/>
              </a:ext>
            </a:extLst>
          </p:cNvPr>
          <p:cNvSpPr/>
          <p:nvPr/>
        </p:nvSpPr>
        <p:spPr>
          <a:xfrm>
            <a:off x="3139940" y="5210405"/>
            <a:ext cx="0" cy="516060"/>
          </a:xfrm>
          <a:prstGeom prst="line">
            <a:avLst/>
          </a:prstGeom>
          <a:noFill/>
          <a:ln w="4445">
            <a:solidFill>
              <a:srgbClr val="D9E4EE">
                <a:alpha val="85000"/>
              </a:srgbClr>
            </a:solidFill>
            <a:prstDash val="solid"/>
          </a:ln>
        </p:spPr>
      </p:sp>
      <p:sp>
        <p:nvSpPr>
          <p:cNvPr id="97" name="Text 69">
            <a:extLst>
              <a:ext uri="{FF2B5EF4-FFF2-40B4-BE49-F238E27FC236}">
                <a16:creationId xmlns:a16="http://schemas.microsoft.com/office/drawing/2014/main" id="{03FC8D79-D5B9-F584-E946-F24FED522917}"/>
              </a:ext>
            </a:extLst>
          </p:cNvPr>
          <p:cNvSpPr/>
          <p:nvPr/>
        </p:nvSpPr>
        <p:spPr>
          <a:xfrm>
            <a:off x="5176406" y="5211231"/>
            <a:ext cx="4235508" cy="555757"/>
          </a:xfrm>
          <a:prstGeom prst="rect">
            <a:avLst/>
          </a:prstGeom>
          <a:noFill/>
        </p:spPr>
        <p:txBody>
          <a:bodyPr wrap="square" lIns="95" tIns="95" rIns="95" bIns="95" rtlCol="0" anchor="ctr">
            <a:normAutofit/>
          </a:bodyPr>
          <a:lstStyle/>
          <a:p>
            <a:r>
              <a:rPr lang="zh-CN" altLang="en-US" sz="1200" dirty="0">
                <a:latin typeface="微软雅黑" panose="020B0503020204020204" pitchFamily="34" charset="-122"/>
                <a:ea typeface="微软雅黑" panose="020B0503020204020204" pitchFamily="34" charset="-122"/>
                <a:sym typeface="微软雅黑" panose="020B0503020204020204" charset="-122"/>
              </a:rPr>
              <a:t>宣布项目正式启动；合影、切蛋糕。</a:t>
            </a:r>
          </a:p>
        </p:txBody>
      </p:sp>
      <p:sp>
        <p:nvSpPr>
          <p:cNvPr id="99" name="Shape 70">
            <a:extLst>
              <a:ext uri="{FF2B5EF4-FFF2-40B4-BE49-F238E27FC236}">
                <a16:creationId xmlns:a16="http://schemas.microsoft.com/office/drawing/2014/main" id="{8E8DE2AE-6109-A80C-963D-2C4EDB591327}"/>
              </a:ext>
            </a:extLst>
          </p:cNvPr>
          <p:cNvSpPr/>
          <p:nvPr/>
        </p:nvSpPr>
        <p:spPr>
          <a:xfrm>
            <a:off x="5090841" y="5210405"/>
            <a:ext cx="0" cy="516060"/>
          </a:xfrm>
          <a:prstGeom prst="line">
            <a:avLst/>
          </a:prstGeom>
          <a:noFill/>
          <a:ln w="4445">
            <a:solidFill>
              <a:srgbClr val="D9E4EE">
                <a:alpha val="85000"/>
              </a:srgbClr>
            </a:solidFill>
            <a:prstDash val="solid"/>
          </a:ln>
        </p:spPr>
      </p:sp>
    </p:spTree>
    <p:extLst>
      <p:ext uri="{BB962C8B-B14F-4D97-AF65-F5344CB8AC3E}">
        <p14:creationId xmlns:p14="http://schemas.microsoft.com/office/powerpoint/2010/main" val="83575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accent1"/>
                </a:solidFill>
              </a:rPr>
              <a:t>百疆高层致辞</a:t>
            </a:r>
          </a:p>
        </p:txBody>
      </p:sp>
      <p:sp>
        <p:nvSpPr>
          <p:cNvPr id="3" name="副标题 2"/>
          <p:cNvSpPr>
            <a:spLocks noGrp="1"/>
          </p:cNvSpPr>
          <p:nvPr>
            <p:ph type="subTitle" idx="1"/>
          </p:nvPr>
        </p:nvSpPr>
        <p:spPr/>
        <p:txBody>
          <a:bodyPr/>
          <a:lstStyle/>
          <a:p>
            <a:endParaRPr lang="en-US" altLang="zh-CN" dirty="0"/>
          </a:p>
          <a:p>
            <a:r>
              <a:rPr lang="zh-CN" altLang="en-US" dirty="0"/>
              <a:t>百疆集团  董事长  </a:t>
            </a:r>
            <a:r>
              <a:rPr lang="en-US" altLang="zh-CN" dirty="0"/>
              <a:t>XXXX</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3</a:t>
            </a:fld>
            <a:endParaRPr lang="zh-CN" altLang="en-US"/>
          </a:p>
        </p:txBody>
      </p:sp>
      <p:sp>
        <p:nvSpPr>
          <p:cNvPr id="7" name="矩形 6">
            <a:extLst>
              <a:ext uri="{FF2B5EF4-FFF2-40B4-BE49-F238E27FC236}">
                <a16:creationId xmlns:a16="http://schemas.microsoft.com/office/drawing/2014/main" id="{FA664AF5-401E-D13F-D90E-97CA1A573D98}"/>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256691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62E92-6F4B-4FD7-8475-8C02648F31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A820E43-CCC2-7A09-2DD1-9B802D12598A}"/>
              </a:ext>
            </a:extLst>
          </p:cNvPr>
          <p:cNvSpPr>
            <a:spLocks noGrp="1"/>
          </p:cNvSpPr>
          <p:nvPr>
            <p:ph type="ctrTitle"/>
          </p:nvPr>
        </p:nvSpPr>
        <p:spPr/>
        <p:txBody>
          <a:bodyPr/>
          <a:lstStyle/>
          <a:p>
            <a:r>
              <a:rPr lang="en-US" altLang="zh-CN" dirty="0">
                <a:solidFill>
                  <a:schemeClr val="accent1"/>
                </a:solidFill>
              </a:rPr>
              <a:t>SAP</a:t>
            </a:r>
            <a:r>
              <a:rPr lang="zh-CN" altLang="en-US" dirty="0">
                <a:solidFill>
                  <a:schemeClr val="accent1"/>
                </a:solidFill>
              </a:rPr>
              <a:t>原厂致辞</a:t>
            </a:r>
          </a:p>
        </p:txBody>
      </p:sp>
      <p:sp>
        <p:nvSpPr>
          <p:cNvPr id="3" name="副标题 2">
            <a:extLst>
              <a:ext uri="{FF2B5EF4-FFF2-40B4-BE49-F238E27FC236}">
                <a16:creationId xmlns:a16="http://schemas.microsoft.com/office/drawing/2014/main" id="{F4A53CC0-9AD2-B53D-B844-D4BC64BD7A33}"/>
              </a:ext>
            </a:extLst>
          </p:cNvPr>
          <p:cNvSpPr>
            <a:spLocks noGrp="1"/>
          </p:cNvSpPr>
          <p:nvPr>
            <p:ph type="subTitle" idx="1"/>
          </p:nvPr>
        </p:nvSpPr>
        <p:spPr/>
        <p:txBody>
          <a:bodyPr/>
          <a:lstStyle/>
          <a:p>
            <a:endParaRPr lang="en-US" altLang="zh-CN" dirty="0"/>
          </a:p>
          <a:p>
            <a:r>
              <a:rPr lang="en-US" altLang="zh-CN" dirty="0"/>
              <a:t>SAP </a:t>
            </a:r>
            <a:r>
              <a:rPr lang="en-US" altLang="zh-CN" dirty="0" err="1"/>
              <a:t>xxxxx</a:t>
            </a:r>
            <a:r>
              <a:rPr lang="zh-CN" altLang="en-US" dirty="0"/>
              <a:t>  </a:t>
            </a:r>
            <a:r>
              <a:rPr lang="en-US" altLang="zh-CN" dirty="0"/>
              <a:t>XXXX</a:t>
            </a:r>
          </a:p>
        </p:txBody>
      </p:sp>
      <p:sp>
        <p:nvSpPr>
          <p:cNvPr id="4" name="灯片编号占位符 3">
            <a:extLst>
              <a:ext uri="{FF2B5EF4-FFF2-40B4-BE49-F238E27FC236}">
                <a16:creationId xmlns:a16="http://schemas.microsoft.com/office/drawing/2014/main" id="{D53733E0-BCD0-FAFC-01E4-11867952C72F}"/>
              </a:ext>
            </a:extLst>
          </p:cNvPr>
          <p:cNvSpPr>
            <a:spLocks noGrp="1"/>
          </p:cNvSpPr>
          <p:nvPr>
            <p:ph type="sldNum" sz="quarter" idx="12"/>
          </p:nvPr>
        </p:nvSpPr>
        <p:spPr/>
        <p:txBody>
          <a:bodyPr/>
          <a:lstStyle/>
          <a:p>
            <a:fld id="{7D9BB5D0-35E4-459D-AEF3-FE4D7C45CC19}" type="slidenum">
              <a:rPr lang="zh-CN" altLang="en-US" smtClean="0"/>
              <a:t>4</a:t>
            </a:fld>
            <a:endParaRPr lang="zh-CN" altLang="en-US"/>
          </a:p>
        </p:txBody>
      </p:sp>
      <p:sp>
        <p:nvSpPr>
          <p:cNvPr id="7" name="矩形 6">
            <a:extLst>
              <a:ext uri="{FF2B5EF4-FFF2-40B4-BE49-F238E27FC236}">
                <a16:creationId xmlns:a16="http://schemas.microsoft.com/office/drawing/2014/main" id="{9B2EAD3B-8C19-6F23-9582-855B9B22392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343095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5235-42D9-C2DC-6F0C-01937879304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16890C-0E96-BA7B-F796-85CD721D1BA8}"/>
              </a:ext>
            </a:extLst>
          </p:cNvPr>
          <p:cNvSpPr>
            <a:spLocks noGrp="1"/>
          </p:cNvSpPr>
          <p:nvPr>
            <p:ph type="ctrTitle"/>
          </p:nvPr>
        </p:nvSpPr>
        <p:spPr/>
        <p:txBody>
          <a:bodyPr/>
          <a:lstStyle/>
          <a:p>
            <a:r>
              <a:rPr lang="en-US" altLang="zh-CN" dirty="0">
                <a:solidFill>
                  <a:schemeClr val="accent1"/>
                </a:solidFill>
              </a:rPr>
              <a:t>SAP </a:t>
            </a:r>
            <a:r>
              <a:rPr lang="zh-CN" altLang="en-US" dirty="0">
                <a:solidFill>
                  <a:schemeClr val="accent1"/>
                </a:solidFill>
              </a:rPr>
              <a:t>项目整体介绍</a:t>
            </a:r>
          </a:p>
        </p:txBody>
      </p:sp>
      <p:sp>
        <p:nvSpPr>
          <p:cNvPr id="3" name="副标题 2">
            <a:extLst>
              <a:ext uri="{FF2B5EF4-FFF2-40B4-BE49-F238E27FC236}">
                <a16:creationId xmlns:a16="http://schemas.microsoft.com/office/drawing/2014/main" id="{E4E902E6-CB2F-A01B-FF54-7220281F045A}"/>
              </a:ext>
            </a:extLst>
          </p:cNvPr>
          <p:cNvSpPr>
            <a:spLocks noGrp="1"/>
          </p:cNvSpPr>
          <p:nvPr>
            <p:ph type="subTitle" idx="1"/>
          </p:nvPr>
        </p:nvSpPr>
        <p:spPr/>
        <p:txBody>
          <a:bodyPr/>
          <a:lstStyle/>
          <a:p>
            <a:endParaRPr lang="en-US" altLang="zh-CN" dirty="0"/>
          </a:p>
          <a:p>
            <a:r>
              <a:rPr lang="zh-CN" altLang="en-US" dirty="0"/>
              <a:t>帛丝云商 项目总监  许超</a:t>
            </a:r>
            <a:endParaRPr lang="en-US" altLang="zh-CN" dirty="0"/>
          </a:p>
        </p:txBody>
      </p:sp>
      <p:sp>
        <p:nvSpPr>
          <p:cNvPr id="4" name="灯片编号占位符 3">
            <a:extLst>
              <a:ext uri="{FF2B5EF4-FFF2-40B4-BE49-F238E27FC236}">
                <a16:creationId xmlns:a16="http://schemas.microsoft.com/office/drawing/2014/main" id="{A59C1577-2C26-8C6F-D29B-5CB1E7768C93}"/>
              </a:ext>
            </a:extLst>
          </p:cNvPr>
          <p:cNvSpPr>
            <a:spLocks noGrp="1"/>
          </p:cNvSpPr>
          <p:nvPr>
            <p:ph type="sldNum" sz="quarter" idx="12"/>
          </p:nvPr>
        </p:nvSpPr>
        <p:spPr/>
        <p:txBody>
          <a:bodyPr/>
          <a:lstStyle/>
          <a:p>
            <a:fld id="{7D9BB5D0-35E4-459D-AEF3-FE4D7C45CC19}" type="slidenum">
              <a:rPr lang="zh-CN" altLang="en-US" smtClean="0"/>
              <a:t>5</a:t>
            </a:fld>
            <a:endParaRPr lang="zh-CN" altLang="en-US"/>
          </a:p>
        </p:txBody>
      </p:sp>
      <p:sp>
        <p:nvSpPr>
          <p:cNvPr id="7" name="矩形 6">
            <a:extLst>
              <a:ext uri="{FF2B5EF4-FFF2-40B4-BE49-F238E27FC236}">
                <a16:creationId xmlns:a16="http://schemas.microsoft.com/office/drawing/2014/main" id="{17C837A1-059C-BBC3-7DED-2CC33613DB27}"/>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606193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a:extLst>
              <a:ext uri="{FF2B5EF4-FFF2-40B4-BE49-F238E27FC236}">
                <a16:creationId xmlns:a16="http://schemas.microsoft.com/office/drawing/2014/main" id="{92A86B22-BAC9-4718-90E8-8A9C94A5B484}"/>
              </a:ext>
            </a:extLst>
          </p:cNvPr>
          <p:cNvSpPr>
            <a:spLocks noGrp="1"/>
          </p:cNvSpPr>
          <p:nvPr>
            <p:ph type="title" idx="4294967295"/>
          </p:nvPr>
        </p:nvSpPr>
        <p:spPr>
          <a:xfrm>
            <a:off x="172756" y="353226"/>
            <a:ext cx="10355176" cy="430101"/>
          </a:xfrm>
        </p:spPr>
        <p:txBody>
          <a:bodyPr>
            <a:noAutofit/>
          </a:bodyPr>
          <a:lstStyle/>
          <a:p>
            <a:r>
              <a:rPr kumimoji="1" lang="zh-CN" altLang="en-US" sz="2399" dirty="0">
                <a:latin typeface="Calibri" panose="020F0502020204030204" pitchFamily="34" charset="0"/>
                <a:ea typeface="微软雅黑" panose="020B0503020204020204" pitchFamily="34" charset="-122"/>
                <a:cs typeface="Calibri" panose="020F0502020204030204" pitchFamily="34" charset="0"/>
              </a:rPr>
              <a:t>在本次</a:t>
            </a:r>
            <a:r>
              <a:rPr lang="zh-CN" altLang="en-US" sz="2399" dirty="0">
                <a:latin typeface="微软雅黑" panose="020B0503020204020204" pitchFamily="34" charset="-122"/>
                <a:ea typeface="微软雅黑" panose="020B0503020204020204" pitchFamily="34" charset="-122"/>
              </a:rPr>
              <a:t>信息化建设</a:t>
            </a:r>
            <a:r>
              <a:rPr kumimoji="1" lang="zh-CN" altLang="en-US" sz="2399" dirty="0">
                <a:latin typeface="Calibri" panose="020F0502020204030204" pitchFamily="34" charset="0"/>
                <a:ea typeface="微软雅黑" panose="020B0503020204020204" pitchFamily="34" charset="-122"/>
                <a:cs typeface="Calibri" panose="020F0502020204030204" pitchFamily="34" charset="0"/>
              </a:rPr>
              <a:t>中，我们认为应以以下目标作为项目成功的标准</a:t>
            </a:r>
          </a:p>
        </p:txBody>
      </p:sp>
      <p:sp>
        <p:nvSpPr>
          <p:cNvPr id="64" name="Freeform 93">
            <a:extLst>
              <a:ext uri="{FF2B5EF4-FFF2-40B4-BE49-F238E27FC236}">
                <a16:creationId xmlns:a16="http://schemas.microsoft.com/office/drawing/2014/main" id="{52A3C4C2-FCCA-442D-8A3E-3E3ED7BD3C0C}"/>
              </a:ext>
            </a:extLst>
          </p:cNvPr>
          <p:cNvSpPr>
            <a:spLocks/>
          </p:cNvSpPr>
          <p:nvPr/>
        </p:nvSpPr>
        <p:spPr bwMode="auto">
          <a:xfrm>
            <a:off x="9749904" y="1263674"/>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5"/>
          </a:solidFill>
          <a:ln>
            <a:no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72" name="TextBox 39">
            <a:extLst>
              <a:ext uri="{FF2B5EF4-FFF2-40B4-BE49-F238E27FC236}">
                <a16:creationId xmlns:a16="http://schemas.microsoft.com/office/drawing/2014/main" id="{A66CF1B8-D0AB-4F8C-823E-855927BCC75A}"/>
              </a:ext>
            </a:extLst>
          </p:cNvPr>
          <p:cNvSpPr txBox="1"/>
          <p:nvPr/>
        </p:nvSpPr>
        <p:spPr>
          <a:xfrm>
            <a:off x="8597529" y="3815539"/>
            <a:ext cx="2304750" cy="1231106"/>
          </a:xfrm>
          <a:prstGeom prst="rect">
            <a:avLst/>
          </a:prstGeom>
          <a:noFill/>
        </p:spPr>
        <p:txBody>
          <a:bodyPr wrap="square" lIns="0" tIns="0" rIns="0" bIns="0" rtlCol="0">
            <a:spAutoFit/>
          </a:bodyPr>
          <a:lstStyle/>
          <a:p>
            <a:pPr marL="171399" indent="-171399" defTabSz="1088449">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利用</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SAP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最佳业务实践，实现横向业务端到端联通的同时，实现纵向的</a:t>
            </a:r>
            <a:r>
              <a:rPr lang="zh-CN" altLang="en-US" sz="1200" b="1" spc="-30" dirty="0">
                <a:solidFill>
                  <a:srgbClr val="F0AB00"/>
                </a:solidFill>
                <a:latin typeface="微软雅黑" panose="020B0503020204020204" pitchFamily="34" charset="-122"/>
                <a:ea typeface="微软雅黑" panose="020B0503020204020204" pitchFamily="34" charset="-122"/>
                <a:cs typeface="Calibri" panose="020F0502020204030204" pitchFamily="34" charset="0"/>
              </a:rPr>
              <a:t>业务财务一体化</a:t>
            </a:r>
            <a:r>
              <a:rPr lang="zh-CN" altLang="en-US" sz="1200" spc="-30" dirty="0">
                <a:latin typeface="微软雅黑" panose="020B0503020204020204" pitchFamily="34" charset="-122"/>
                <a:ea typeface="微软雅黑" panose="020B0503020204020204" pitchFamily="34" charset="-122"/>
                <a:cs typeface="Calibri" panose="020F0502020204030204" pitchFamily="34" charset="0"/>
              </a:rPr>
              <a:t>管理；</a:t>
            </a:r>
            <a:endParaRPr lang="en-US" altLang="zh-CN" sz="1200" spc="-30" dirty="0">
              <a:latin typeface="微软雅黑" panose="020B0503020204020204" pitchFamily="34" charset="-122"/>
              <a:ea typeface="微软雅黑" panose="020B0503020204020204" pitchFamily="34" charset="-122"/>
              <a:cs typeface="Calibri" panose="020F0502020204030204" pitchFamily="34" charset="0"/>
            </a:endParaRPr>
          </a:p>
          <a:p>
            <a:pPr marL="171399" indent="-171399" defTabSz="1088449">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以业务财务一体化为基础，进一步实现企业合规化管理；</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399" indent="-171399" defTabSz="1088449">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成本精细化作为企业管理的抓手；</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73" name="TextBox 40">
            <a:extLst>
              <a:ext uri="{FF2B5EF4-FFF2-40B4-BE49-F238E27FC236}">
                <a16:creationId xmlns:a16="http://schemas.microsoft.com/office/drawing/2014/main" id="{F547446D-5FFA-4549-A9A1-3720C36F9100}"/>
              </a:ext>
            </a:extLst>
          </p:cNvPr>
          <p:cNvSpPr txBox="1"/>
          <p:nvPr/>
        </p:nvSpPr>
        <p:spPr>
          <a:xfrm>
            <a:off x="8747362" y="2760360"/>
            <a:ext cx="2253499" cy="646331"/>
          </a:xfrm>
          <a:prstGeom prst="rect">
            <a:avLst/>
          </a:prstGeom>
          <a:noFill/>
        </p:spPr>
        <p:txBody>
          <a:bodyPr wrap="square" lIns="0" tIns="0" rIns="0" bIns="0" rtlCol="0">
            <a:spAutoFit/>
          </a:bodyPr>
          <a:lstStyle/>
          <a:p>
            <a:pPr defTabSz="1088449">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业务财务一体化管控，成本精细化管理，指导企业战略支撑，成为管理抓手</a:t>
            </a:r>
          </a:p>
        </p:txBody>
      </p:sp>
      <p:grpSp>
        <p:nvGrpSpPr>
          <p:cNvPr id="67" name="Group 45">
            <a:extLst>
              <a:ext uri="{FF2B5EF4-FFF2-40B4-BE49-F238E27FC236}">
                <a16:creationId xmlns:a16="http://schemas.microsoft.com/office/drawing/2014/main" id="{83D96A78-8004-4FE4-9B66-70EE00DC7B92}"/>
              </a:ext>
            </a:extLst>
          </p:cNvPr>
          <p:cNvGrpSpPr/>
          <p:nvPr/>
        </p:nvGrpSpPr>
        <p:grpSpPr>
          <a:xfrm>
            <a:off x="6320258" y="1807706"/>
            <a:ext cx="565003" cy="565003"/>
            <a:chOff x="1497013" y="2442218"/>
            <a:chExt cx="565150" cy="565150"/>
          </a:xfrm>
        </p:grpSpPr>
        <p:sp>
          <p:nvSpPr>
            <p:cNvPr id="68" name="Oval 97">
              <a:extLst>
                <a:ext uri="{FF2B5EF4-FFF2-40B4-BE49-F238E27FC236}">
                  <a16:creationId xmlns:a16="http://schemas.microsoft.com/office/drawing/2014/main" id="{376F3D6F-BAD1-40B6-815B-5418C69D80C2}"/>
                </a:ext>
              </a:extLst>
            </p:cNvPr>
            <p:cNvSpPr>
              <a:spLocks noChangeArrowheads="1"/>
            </p:cNvSpPr>
            <p:nvPr/>
          </p:nvSpPr>
          <p:spPr bwMode="auto">
            <a:xfrm>
              <a:off x="1522413" y="2466482"/>
              <a:ext cx="539750" cy="539750"/>
            </a:xfrm>
            <a:prstGeom prst="ellipse">
              <a:avLst/>
            </a:prstGeom>
            <a:solidFill>
              <a:schemeClr val="tx2"/>
            </a:solidFill>
            <a:ln w="9525">
              <a:solidFill>
                <a:srgbClr val="000000"/>
              </a:solidFill>
              <a:round/>
              <a:headEnd/>
              <a:tailEnd/>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69" name="Freeform 98">
              <a:extLst>
                <a:ext uri="{FF2B5EF4-FFF2-40B4-BE49-F238E27FC236}">
                  <a16:creationId xmlns:a16="http://schemas.microsoft.com/office/drawing/2014/main" id="{FB9FF8DE-00CA-466E-8123-C49A7FEE13BA}"/>
                </a:ext>
              </a:extLst>
            </p:cNvPr>
            <p:cNvSpPr>
              <a:spLocks noEditPoints="1"/>
            </p:cNvSpPr>
            <p:nvPr/>
          </p:nvSpPr>
          <p:spPr bwMode="auto">
            <a:xfrm>
              <a:off x="1497013" y="2442218"/>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70" name="Freeform 99">
              <a:extLst>
                <a:ext uri="{FF2B5EF4-FFF2-40B4-BE49-F238E27FC236}">
                  <a16:creationId xmlns:a16="http://schemas.microsoft.com/office/drawing/2014/main" id="{4BED3B63-19F5-4A55-B623-14C10C713E95}"/>
                </a:ext>
              </a:extLst>
            </p:cNvPr>
            <p:cNvSpPr>
              <a:spLocks noEditPoints="1"/>
            </p:cNvSpPr>
            <p:nvPr/>
          </p:nvSpPr>
          <p:spPr bwMode="auto">
            <a:xfrm>
              <a:off x="1658938" y="2550168"/>
              <a:ext cx="238125" cy="346075"/>
            </a:xfrm>
            <a:custGeom>
              <a:avLst/>
              <a:gdLst>
                <a:gd name="T0" fmla="*/ 22 w 75"/>
                <a:gd name="T1" fmla="*/ 95 h 109"/>
                <a:gd name="T2" fmla="*/ 23 w 75"/>
                <a:gd name="T3" fmla="*/ 101 h 109"/>
                <a:gd name="T4" fmla="*/ 28 w 75"/>
                <a:gd name="T5" fmla="*/ 103 h 109"/>
                <a:gd name="T6" fmla="*/ 28 w 75"/>
                <a:gd name="T7" fmla="*/ 107 h 109"/>
                <a:gd name="T8" fmla="*/ 38 w 75"/>
                <a:gd name="T9" fmla="*/ 109 h 109"/>
                <a:gd name="T10" fmla="*/ 47 w 75"/>
                <a:gd name="T11" fmla="*/ 107 h 109"/>
                <a:gd name="T12" fmla="*/ 48 w 75"/>
                <a:gd name="T13" fmla="*/ 103 h 109"/>
                <a:gd name="T14" fmla="*/ 53 w 75"/>
                <a:gd name="T15" fmla="*/ 101 h 109"/>
                <a:gd name="T16" fmla="*/ 54 w 75"/>
                <a:gd name="T17" fmla="*/ 95 h 109"/>
                <a:gd name="T18" fmla="*/ 38 w 75"/>
                <a:gd name="T19" fmla="*/ 97 h 109"/>
                <a:gd name="T20" fmla="*/ 22 w 75"/>
                <a:gd name="T21" fmla="*/ 95 h 109"/>
                <a:gd name="T22" fmla="*/ 20 w 75"/>
                <a:gd name="T23" fmla="*/ 84 h 109"/>
                <a:gd name="T24" fmla="*/ 21 w 75"/>
                <a:gd name="T25" fmla="*/ 90 h 109"/>
                <a:gd name="T26" fmla="*/ 38 w 75"/>
                <a:gd name="T27" fmla="*/ 93 h 109"/>
                <a:gd name="T28" fmla="*/ 54 w 75"/>
                <a:gd name="T29" fmla="*/ 90 h 109"/>
                <a:gd name="T30" fmla="*/ 55 w 75"/>
                <a:gd name="T31" fmla="*/ 84 h 109"/>
                <a:gd name="T32" fmla="*/ 38 w 75"/>
                <a:gd name="T33" fmla="*/ 87 h 109"/>
                <a:gd name="T34" fmla="*/ 20 w 75"/>
                <a:gd name="T35" fmla="*/ 84 h 109"/>
                <a:gd name="T36" fmla="*/ 38 w 75"/>
                <a:gd name="T37" fmla="*/ 0 h 109"/>
                <a:gd name="T38" fmla="*/ 0 w 75"/>
                <a:gd name="T39" fmla="*/ 38 h 109"/>
                <a:gd name="T40" fmla="*/ 18 w 75"/>
                <a:gd name="T41" fmla="*/ 70 h 109"/>
                <a:gd name="T42" fmla="*/ 20 w 75"/>
                <a:gd name="T43" fmla="*/ 79 h 109"/>
                <a:gd name="T44" fmla="*/ 38 w 75"/>
                <a:gd name="T45" fmla="*/ 83 h 109"/>
                <a:gd name="T46" fmla="*/ 56 w 75"/>
                <a:gd name="T47" fmla="*/ 79 h 109"/>
                <a:gd name="T48" fmla="*/ 57 w 75"/>
                <a:gd name="T49" fmla="*/ 70 h 109"/>
                <a:gd name="T50" fmla="*/ 75 w 75"/>
                <a:gd name="T51" fmla="*/ 38 h 109"/>
                <a:gd name="T52" fmla="*/ 38 w 75"/>
                <a:gd name="T53" fmla="*/ 0 h 109"/>
                <a:gd name="T54" fmla="*/ 52 w 75"/>
                <a:gd name="T55" fmla="*/ 65 h 109"/>
                <a:gd name="T56" fmla="*/ 51 w 75"/>
                <a:gd name="T57" fmla="*/ 74 h 109"/>
                <a:gd name="T58" fmla="*/ 38 w 75"/>
                <a:gd name="T59" fmla="*/ 76 h 109"/>
                <a:gd name="T60" fmla="*/ 25 w 75"/>
                <a:gd name="T61" fmla="*/ 74 h 109"/>
                <a:gd name="T62" fmla="*/ 24 w 75"/>
                <a:gd name="T63" fmla="*/ 65 h 109"/>
                <a:gd name="T64" fmla="*/ 7 w 75"/>
                <a:gd name="T65" fmla="*/ 38 h 109"/>
                <a:gd name="T66" fmla="*/ 38 w 75"/>
                <a:gd name="T67" fmla="*/ 7 h 109"/>
                <a:gd name="T68" fmla="*/ 69 w 75"/>
                <a:gd name="T69" fmla="*/ 38 h 109"/>
                <a:gd name="T70" fmla="*/ 52 w 75"/>
                <a:gd name="T71" fmla="*/ 6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109">
                  <a:moveTo>
                    <a:pt x="22" y="95"/>
                  </a:moveTo>
                  <a:cubicBezTo>
                    <a:pt x="23" y="101"/>
                    <a:pt x="23" y="101"/>
                    <a:pt x="23" y="101"/>
                  </a:cubicBezTo>
                  <a:cubicBezTo>
                    <a:pt x="23" y="101"/>
                    <a:pt x="24" y="102"/>
                    <a:pt x="28" y="103"/>
                  </a:cubicBezTo>
                  <a:cubicBezTo>
                    <a:pt x="28" y="107"/>
                    <a:pt x="28" y="107"/>
                    <a:pt x="28" y="107"/>
                  </a:cubicBezTo>
                  <a:cubicBezTo>
                    <a:pt x="28" y="107"/>
                    <a:pt x="30" y="109"/>
                    <a:pt x="38" y="109"/>
                  </a:cubicBezTo>
                  <a:cubicBezTo>
                    <a:pt x="45" y="109"/>
                    <a:pt x="47" y="107"/>
                    <a:pt x="47" y="107"/>
                  </a:cubicBezTo>
                  <a:cubicBezTo>
                    <a:pt x="48" y="103"/>
                    <a:pt x="48" y="103"/>
                    <a:pt x="48" y="103"/>
                  </a:cubicBezTo>
                  <a:cubicBezTo>
                    <a:pt x="52" y="102"/>
                    <a:pt x="53" y="101"/>
                    <a:pt x="53" y="101"/>
                  </a:cubicBezTo>
                  <a:cubicBezTo>
                    <a:pt x="54" y="95"/>
                    <a:pt x="54" y="95"/>
                    <a:pt x="54" y="95"/>
                  </a:cubicBezTo>
                  <a:cubicBezTo>
                    <a:pt x="49" y="96"/>
                    <a:pt x="43" y="97"/>
                    <a:pt x="38" y="97"/>
                  </a:cubicBezTo>
                  <a:cubicBezTo>
                    <a:pt x="32" y="97"/>
                    <a:pt x="27" y="96"/>
                    <a:pt x="22" y="95"/>
                  </a:cubicBezTo>
                  <a:close/>
                  <a:moveTo>
                    <a:pt x="20" y="84"/>
                  </a:moveTo>
                  <a:cubicBezTo>
                    <a:pt x="21" y="90"/>
                    <a:pt x="21" y="90"/>
                    <a:pt x="21" y="90"/>
                  </a:cubicBezTo>
                  <a:cubicBezTo>
                    <a:pt x="26" y="92"/>
                    <a:pt x="32" y="93"/>
                    <a:pt x="38" y="93"/>
                  </a:cubicBezTo>
                  <a:cubicBezTo>
                    <a:pt x="44" y="93"/>
                    <a:pt x="49" y="92"/>
                    <a:pt x="54" y="90"/>
                  </a:cubicBezTo>
                  <a:cubicBezTo>
                    <a:pt x="55" y="84"/>
                    <a:pt x="55" y="84"/>
                    <a:pt x="55" y="84"/>
                  </a:cubicBezTo>
                  <a:cubicBezTo>
                    <a:pt x="50" y="86"/>
                    <a:pt x="44" y="87"/>
                    <a:pt x="38" y="87"/>
                  </a:cubicBezTo>
                  <a:cubicBezTo>
                    <a:pt x="32" y="87"/>
                    <a:pt x="26" y="86"/>
                    <a:pt x="20" y="84"/>
                  </a:cubicBezTo>
                  <a:close/>
                  <a:moveTo>
                    <a:pt x="38" y="0"/>
                  </a:moveTo>
                  <a:cubicBezTo>
                    <a:pt x="17" y="0"/>
                    <a:pt x="0" y="17"/>
                    <a:pt x="0" y="38"/>
                  </a:cubicBezTo>
                  <a:cubicBezTo>
                    <a:pt x="0" y="51"/>
                    <a:pt x="8" y="63"/>
                    <a:pt x="18" y="70"/>
                  </a:cubicBezTo>
                  <a:cubicBezTo>
                    <a:pt x="20" y="79"/>
                    <a:pt x="20" y="79"/>
                    <a:pt x="20" y="79"/>
                  </a:cubicBezTo>
                  <a:cubicBezTo>
                    <a:pt x="25" y="81"/>
                    <a:pt x="31" y="83"/>
                    <a:pt x="38" y="83"/>
                  </a:cubicBezTo>
                  <a:cubicBezTo>
                    <a:pt x="44" y="83"/>
                    <a:pt x="51" y="81"/>
                    <a:pt x="56" y="79"/>
                  </a:cubicBezTo>
                  <a:cubicBezTo>
                    <a:pt x="57" y="70"/>
                    <a:pt x="57" y="70"/>
                    <a:pt x="57" y="70"/>
                  </a:cubicBezTo>
                  <a:cubicBezTo>
                    <a:pt x="68" y="63"/>
                    <a:pt x="75" y="51"/>
                    <a:pt x="75" y="38"/>
                  </a:cubicBezTo>
                  <a:cubicBezTo>
                    <a:pt x="75" y="17"/>
                    <a:pt x="59" y="0"/>
                    <a:pt x="38" y="0"/>
                  </a:cubicBezTo>
                  <a:close/>
                  <a:moveTo>
                    <a:pt x="52" y="65"/>
                  </a:moveTo>
                  <a:cubicBezTo>
                    <a:pt x="51" y="74"/>
                    <a:pt x="51" y="74"/>
                    <a:pt x="51" y="74"/>
                  </a:cubicBezTo>
                  <a:cubicBezTo>
                    <a:pt x="51" y="74"/>
                    <a:pt x="47" y="76"/>
                    <a:pt x="38" y="76"/>
                  </a:cubicBezTo>
                  <a:cubicBezTo>
                    <a:pt x="28" y="76"/>
                    <a:pt x="25" y="74"/>
                    <a:pt x="25" y="74"/>
                  </a:cubicBezTo>
                  <a:cubicBezTo>
                    <a:pt x="24" y="65"/>
                    <a:pt x="24" y="65"/>
                    <a:pt x="24" y="65"/>
                  </a:cubicBezTo>
                  <a:cubicBezTo>
                    <a:pt x="14" y="60"/>
                    <a:pt x="7" y="50"/>
                    <a:pt x="7" y="38"/>
                  </a:cubicBezTo>
                  <a:cubicBezTo>
                    <a:pt x="7" y="21"/>
                    <a:pt x="21" y="7"/>
                    <a:pt x="38" y="7"/>
                  </a:cubicBezTo>
                  <a:cubicBezTo>
                    <a:pt x="55" y="7"/>
                    <a:pt x="69" y="21"/>
                    <a:pt x="69" y="38"/>
                  </a:cubicBezTo>
                  <a:cubicBezTo>
                    <a:pt x="69" y="50"/>
                    <a:pt x="62" y="60"/>
                    <a:pt x="52" y="65"/>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71" name="Freeform 100">
              <a:extLst>
                <a:ext uri="{FF2B5EF4-FFF2-40B4-BE49-F238E27FC236}">
                  <a16:creationId xmlns:a16="http://schemas.microsoft.com/office/drawing/2014/main" id="{F3FD4E03-A6D5-4F29-B30E-7D94528DD7F0}"/>
                </a:ext>
              </a:extLst>
            </p:cNvPr>
            <p:cNvSpPr>
              <a:spLocks noEditPoints="1"/>
            </p:cNvSpPr>
            <p:nvPr/>
          </p:nvSpPr>
          <p:spPr bwMode="auto">
            <a:xfrm>
              <a:off x="1705075" y="2591033"/>
              <a:ext cx="136525" cy="168275"/>
            </a:xfrm>
            <a:custGeom>
              <a:avLst/>
              <a:gdLst>
                <a:gd name="T0" fmla="*/ 26 w 43"/>
                <a:gd name="T1" fmla="*/ 4 h 53"/>
                <a:gd name="T2" fmla="*/ 28 w 43"/>
                <a:gd name="T3" fmla="*/ 2 h 53"/>
                <a:gd name="T4" fmla="*/ 26 w 43"/>
                <a:gd name="T5" fmla="*/ 0 h 53"/>
                <a:gd name="T6" fmla="*/ 0 w 43"/>
                <a:gd name="T7" fmla="*/ 26 h 53"/>
                <a:gd name="T8" fmla="*/ 2 w 43"/>
                <a:gd name="T9" fmla="*/ 28 h 53"/>
                <a:gd name="T10" fmla="*/ 4 w 43"/>
                <a:gd name="T11" fmla="*/ 26 h 53"/>
                <a:gd name="T12" fmla="*/ 26 w 43"/>
                <a:gd name="T13" fmla="*/ 4 h 53"/>
                <a:gd name="T14" fmla="*/ 38 w 43"/>
                <a:gd name="T15" fmla="*/ 32 h 53"/>
                <a:gd name="T16" fmla="*/ 34 w 43"/>
                <a:gd name="T17" fmla="*/ 40 h 53"/>
                <a:gd name="T18" fmla="*/ 26 w 43"/>
                <a:gd name="T19" fmla="*/ 24 h 53"/>
                <a:gd name="T20" fmla="*/ 17 w 43"/>
                <a:gd name="T21" fmla="*/ 40 h 53"/>
                <a:gd name="T22" fmla="*/ 14 w 43"/>
                <a:gd name="T23" fmla="*/ 32 h 53"/>
                <a:gd name="T24" fmla="*/ 9 w 43"/>
                <a:gd name="T25" fmla="*/ 35 h 53"/>
                <a:gd name="T26" fmla="*/ 17 w 43"/>
                <a:gd name="T27" fmla="*/ 53 h 53"/>
                <a:gd name="T28" fmla="*/ 26 w 43"/>
                <a:gd name="T29" fmla="*/ 37 h 53"/>
                <a:gd name="T30" fmla="*/ 35 w 43"/>
                <a:gd name="T31" fmla="*/ 53 h 53"/>
                <a:gd name="T32" fmla="*/ 43 w 43"/>
                <a:gd name="T33" fmla="*/ 35 h 53"/>
                <a:gd name="T34" fmla="*/ 38 w 43"/>
                <a:gd name="T3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3">
                  <a:moveTo>
                    <a:pt x="26" y="4"/>
                  </a:moveTo>
                  <a:cubicBezTo>
                    <a:pt x="27" y="4"/>
                    <a:pt x="28" y="3"/>
                    <a:pt x="28" y="2"/>
                  </a:cubicBezTo>
                  <a:cubicBezTo>
                    <a:pt x="28" y="1"/>
                    <a:pt x="27" y="0"/>
                    <a:pt x="26" y="0"/>
                  </a:cubicBezTo>
                  <a:cubicBezTo>
                    <a:pt x="11" y="0"/>
                    <a:pt x="0" y="11"/>
                    <a:pt x="0" y="26"/>
                  </a:cubicBezTo>
                  <a:cubicBezTo>
                    <a:pt x="0" y="27"/>
                    <a:pt x="1" y="28"/>
                    <a:pt x="2" y="28"/>
                  </a:cubicBezTo>
                  <a:cubicBezTo>
                    <a:pt x="3" y="28"/>
                    <a:pt x="4" y="27"/>
                    <a:pt x="4" y="26"/>
                  </a:cubicBezTo>
                  <a:cubicBezTo>
                    <a:pt x="4" y="14"/>
                    <a:pt x="14" y="4"/>
                    <a:pt x="26" y="4"/>
                  </a:cubicBezTo>
                  <a:close/>
                  <a:moveTo>
                    <a:pt x="38" y="32"/>
                  </a:moveTo>
                  <a:cubicBezTo>
                    <a:pt x="34" y="40"/>
                    <a:pt x="34" y="40"/>
                    <a:pt x="34" y="40"/>
                  </a:cubicBezTo>
                  <a:cubicBezTo>
                    <a:pt x="26" y="24"/>
                    <a:pt x="26" y="24"/>
                    <a:pt x="26" y="24"/>
                  </a:cubicBezTo>
                  <a:cubicBezTo>
                    <a:pt x="17" y="40"/>
                    <a:pt x="17" y="40"/>
                    <a:pt x="17" y="40"/>
                  </a:cubicBezTo>
                  <a:cubicBezTo>
                    <a:pt x="14" y="32"/>
                    <a:pt x="14" y="32"/>
                    <a:pt x="14" y="32"/>
                  </a:cubicBezTo>
                  <a:cubicBezTo>
                    <a:pt x="9" y="35"/>
                    <a:pt x="9" y="35"/>
                    <a:pt x="9" y="35"/>
                  </a:cubicBezTo>
                  <a:cubicBezTo>
                    <a:pt x="17" y="53"/>
                    <a:pt x="17" y="53"/>
                    <a:pt x="17" y="53"/>
                  </a:cubicBezTo>
                  <a:cubicBezTo>
                    <a:pt x="26" y="37"/>
                    <a:pt x="26" y="37"/>
                    <a:pt x="26" y="37"/>
                  </a:cubicBezTo>
                  <a:cubicBezTo>
                    <a:pt x="35" y="53"/>
                    <a:pt x="35" y="53"/>
                    <a:pt x="35" y="53"/>
                  </a:cubicBezTo>
                  <a:cubicBezTo>
                    <a:pt x="43" y="35"/>
                    <a:pt x="43" y="35"/>
                    <a:pt x="43" y="35"/>
                  </a:cubicBezTo>
                  <a:lnTo>
                    <a:pt x="38" y="32"/>
                  </a:ln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grpSp>
      <p:sp>
        <p:nvSpPr>
          <p:cNvPr id="107" name="Freeform 96">
            <a:extLst>
              <a:ext uri="{FF2B5EF4-FFF2-40B4-BE49-F238E27FC236}">
                <a16:creationId xmlns:a16="http://schemas.microsoft.com/office/drawing/2014/main" id="{10F0F436-640C-413A-A6C3-32A0765311C3}"/>
              </a:ext>
            </a:extLst>
          </p:cNvPr>
          <p:cNvSpPr>
            <a:spLocks/>
          </p:cNvSpPr>
          <p:nvPr/>
        </p:nvSpPr>
        <p:spPr bwMode="auto">
          <a:xfrm>
            <a:off x="1977013" y="1263797"/>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8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8" y="364"/>
                  <a:pt x="38" y="364"/>
                  <a:pt x="38" y="364"/>
                </a:cubicBezTo>
                <a:cubicBezTo>
                  <a:pt x="148" y="364"/>
                  <a:pt x="148" y="364"/>
                  <a:pt x="148" y="364"/>
                </a:cubicBezTo>
                <a:cubicBezTo>
                  <a:pt x="148" y="471"/>
                  <a:pt x="148" y="471"/>
                  <a:pt x="148" y="471"/>
                </a:cubicBezTo>
                <a:cubicBezTo>
                  <a:pt x="144"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defTabSz="1088449">
              <a:defRPr/>
            </a:pPr>
            <a:endParaRPr lang="ko-KR" altLang="en-US" sz="2099" spc="-30" dirty="0">
              <a:solidFill>
                <a:srgbClr val="000000"/>
              </a:solidFill>
              <a:latin typeface="微软雅黑" panose="020B0503020204020204" pitchFamily="34" charset="-122"/>
              <a:cs typeface="Calibri" panose="020F0502020204030204" pitchFamily="34" charset="0"/>
            </a:endParaRPr>
          </a:p>
        </p:txBody>
      </p:sp>
      <p:grpSp>
        <p:nvGrpSpPr>
          <p:cNvPr id="108" name="Group 58">
            <a:extLst>
              <a:ext uri="{FF2B5EF4-FFF2-40B4-BE49-F238E27FC236}">
                <a16:creationId xmlns:a16="http://schemas.microsoft.com/office/drawing/2014/main" id="{2DE9D8A1-C33D-4178-A6A6-131A7B86DADB}"/>
              </a:ext>
            </a:extLst>
          </p:cNvPr>
          <p:cNvGrpSpPr/>
          <p:nvPr/>
        </p:nvGrpSpPr>
        <p:grpSpPr>
          <a:xfrm>
            <a:off x="2560267" y="1856261"/>
            <a:ext cx="565003" cy="571805"/>
            <a:chOff x="6935788" y="3371396"/>
            <a:chExt cx="565150" cy="571954"/>
          </a:xfrm>
        </p:grpSpPr>
        <p:sp>
          <p:nvSpPr>
            <p:cNvPr id="112" name="Oval 107">
              <a:extLst>
                <a:ext uri="{FF2B5EF4-FFF2-40B4-BE49-F238E27FC236}">
                  <a16:creationId xmlns:a16="http://schemas.microsoft.com/office/drawing/2014/main" id="{DA971466-7E7B-42B2-BC76-005256948539}"/>
                </a:ext>
              </a:extLst>
            </p:cNvPr>
            <p:cNvSpPr>
              <a:spLocks noChangeArrowheads="1"/>
            </p:cNvSpPr>
            <p:nvPr/>
          </p:nvSpPr>
          <p:spPr bwMode="auto">
            <a:xfrm>
              <a:off x="6935788" y="3371396"/>
              <a:ext cx="539750" cy="539750"/>
            </a:xfrm>
            <a:prstGeom prst="ellipse">
              <a:avLst/>
            </a:prstGeom>
            <a:solidFill>
              <a:schemeClr val="tx2"/>
            </a:solidFill>
            <a:ln w="9525">
              <a:solidFill>
                <a:srgbClr val="000000"/>
              </a:solidFill>
              <a:round/>
              <a:headEnd/>
              <a:tailEnd/>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113" name="Freeform 108">
              <a:extLst>
                <a:ext uri="{FF2B5EF4-FFF2-40B4-BE49-F238E27FC236}">
                  <a16:creationId xmlns:a16="http://schemas.microsoft.com/office/drawing/2014/main" id="{02D18D55-B333-4D37-AD1E-98FFA35AE305}"/>
                </a:ext>
              </a:extLst>
            </p:cNvPr>
            <p:cNvSpPr>
              <a:spLocks noEditPoints="1"/>
            </p:cNvSpPr>
            <p:nvPr/>
          </p:nvSpPr>
          <p:spPr bwMode="auto">
            <a:xfrm>
              <a:off x="6935788"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3" y="170"/>
                    <a:pt x="170" y="133"/>
                    <a:pt x="170" y="89"/>
                  </a:cubicBezTo>
                  <a:cubicBezTo>
                    <a:pt x="170" y="44"/>
                    <a:pt x="133" y="8"/>
                    <a:pt x="89" y="8"/>
                  </a:cubicBezTo>
                  <a:close/>
                </a:path>
              </a:pathLst>
            </a:custGeom>
            <a:solidFill>
              <a:schemeClr val="accent1">
                <a:lumMod val="50000"/>
              </a:schemeClr>
            </a:solidFill>
            <a:ln>
              <a:solidFill>
                <a:schemeClr val="accent5"/>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114" name="Freeform 109">
              <a:extLst>
                <a:ext uri="{FF2B5EF4-FFF2-40B4-BE49-F238E27FC236}">
                  <a16:creationId xmlns:a16="http://schemas.microsoft.com/office/drawing/2014/main" id="{EBC44A46-0937-486D-A122-6C2D2F6FC581}"/>
                </a:ext>
              </a:extLst>
            </p:cNvPr>
            <p:cNvSpPr>
              <a:spLocks noEditPoints="1"/>
            </p:cNvSpPr>
            <p:nvPr/>
          </p:nvSpPr>
          <p:spPr bwMode="auto">
            <a:xfrm>
              <a:off x="7075488" y="3492500"/>
              <a:ext cx="314325" cy="323850"/>
            </a:xfrm>
            <a:custGeom>
              <a:avLst/>
              <a:gdLst>
                <a:gd name="T0" fmla="*/ 85 w 99"/>
                <a:gd name="T1" fmla="*/ 70 h 102"/>
                <a:gd name="T2" fmla="*/ 83 w 99"/>
                <a:gd name="T3" fmla="*/ 70 h 102"/>
                <a:gd name="T4" fmla="*/ 67 w 99"/>
                <a:gd name="T5" fmla="*/ 86 h 102"/>
                <a:gd name="T6" fmla="*/ 70 w 99"/>
                <a:gd name="T7" fmla="*/ 96 h 102"/>
                <a:gd name="T8" fmla="*/ 83 w 99"/>
                <a:gd name="T9" fmla="*/ 102 h 102"/>
                <a:gd name="T10" fmla="*/ 99 w 99"/>
                <a:gd name="T11" fmla="*/ 86 h 102"/>
                <a:gd name="T12" fmla="*/ 85 w 99"/>
                <a:gd name="T13" fmla="*/ 70 h 102"/>
                <a:gd name="T14" fmla="*/ 93 w 99"/>
                <a:gd name="T15" fmla="*/ 88 h 102"/>
                <a:gd name="T16" fmla="*/ 85 w 99"/>
                <a:gd name="T17" fmla="*/ 88 h 102"/>
                <a:gd name="T18" fmla="*/ 85 w 99"/>
                <a:gd name="T19" fmla="*/ 96 h 102"/>
                <a:gd name="T20" fmla="*/ 81 w 99"/>
                <a:gd name="T21" fmla="*/ 96 h 102"/>
                <a:gd name="T22" fmla="*/ 81 w 99"/>
                <a:gd name="T23" fmla="*/ 88 h 102"/>
                <a:gd name="T24" fmla="*/ 73 w 99"/>
                <a:gd name="T25" fmla="*/ 88 h 102"/>
                <a:gd name="T26" fmla="*/ 73 w 99"/>
                <a:gd name="T27" fmla="*/ 84 h 102"/>
                <a:gd name="T28" fmla="*/ 81 w 99"/>
                <a:gd name="T29" fmla="*/ 84 h 102"/>
                <a:gd name="T30" fmla="*/ 81 w 99"/>
                <a:gd name="T31" fmla="*/ 76 h 102"/>
                <a:gd name="T32" fmla="*/ 85 w 99"/>
                <a:gd name="T33" fmla="*/ 76 h 102"/>
                <a:gd name="T34" fmla="*/ 85 w 99"/>
                <a:gd name="T35" fmla="*/ 84 h 102"/>
                <a:gd name="T36" fmla="*/ 93 w 99"/>
                <a:gd name="T37" fmla="*/ 84 h 102"/>
                <a:gd name="T38" fmla="*/ 93 w 99"/>
                <a:gd name="T39" fmla="*/ 88 h 102"/>
                <a:gd name="T40" fmla="*/ 83 w 99"/>
                <a:gd name="T41" fmla="*/ 64 h 102"/>
                <a:gd name="T42" fmla="*/ 83 w 99"/>
                <a:gd name="T43" fmla="*/ 64 h 102"/>
                <a:gd name="T44" fmla="*/ 83 w 99"/>
                <a:gd name="T45" fmla="*/ 64 h 102"/>
                <a:gd name="T46" fmla="*/ 69 w 99"/>
                <a:gd name="T47" fmla="*/ 55 h 102"/>
                <a:gd name="T48" fmla="*/ 58 w 99"/>
                <a:gd name="T49" fmla="*/ 49 h 102"/>
                <a:gd name="T50" fmla="*/ 54 w 99"/>
                <a:gd name="T51" fmla="*/ 46 h 102"/>
                <a:gd name="T52" fmla="*/ 53 w 99"/>
                <a:gd name="T53" fmla="*/ 41 h 102"/>
                <a:gd name="T54" fmla="*/ 57 w 99"/>
                <a:gd name="T55" fmla="*/ 33 h 102"/>
                <a:gd name="T56" fmla="*/ 60 w 99"/>
                <a:gd name="T57" fmla="*/ 26 h 102"/>
                <a:gd name="T58" fmla="*/ 59 w 99"/>
                <a:gd name="T59" fmla="*/ 24 h 102"/>
                <a:gd name="T60" fmla="*/ 57 w 99"/>
                <a:gd name="T61" fmla="*/ 8 h 102"/>
                <a:gd name="T62" fmla="*/ 47 w 99"/>
                <a:gd name="T63" fmla="*/ 2 h 102"/>
                <a:gd name="T64" fmla="*/ 43 w 99"/>
                <a:gd name="T65" fmla="*/ 1 h 102"/>
                <a:gd name="T66" fmla="*/ 38 w 99"/>
                <a:gd name="T67" fmla="*/ 0 h 102"/>
                <a:gd name="T68" fmla="*/ 39 w 99"/>
                <a:gd name="T69" fmla="*/ 2 h 102"/>
                <a:gd name="T70" fmla="*/ 29 w 99"/>
                <a:gd name="T71" fmla="*/ 8 h 102"/>
                <a:gd name="T72" fmla="*/ 27 w 99"/>
                <a:gd name="T73" fmla="*/ 24 h 102"/>
                <a:gd name="T74" fmla="*/ 26 w 99"/>
                <a:gd name="T75" fmla="*/ 26 h 102"/>
                <a:gd name="T76" fmla="*/ 29 w 99"/>
                <a:gd name="T77" fmla="*/ 33 h 102"/>
                <a:gd name="T78" fmla="*/ 33 w 99"/>
                <a:gd name="T79" fmla="*/ 41 h 102"/>
                <a:gd name="T80" fmla="*/ 32 w 99"/>
                <a:gd name="T81" fmla="*/ 46 h 102"/>
                <a:gd name="T82" fmla="*/ 28 w 99"/>
                <a:gd name="T83" fmla="*/ 49 h 102"/>
                <a:gd name="T84" fmla="*/ 17 w 99"/>
                <a:gd name="T85" fmla="*/ 55 h 102"/>
                <a:gd name="T86" fmla="*/ 2 w 99"/>
                <a:gd name="T87" fmla="*/ 64 h 102"/>
                <a:gd name="T88" fmla="*/ 0 w 99"/>
                <a:gd name="T89" fmla="*/ 87 h 102"/>
                <a:gd name="T90" fmla="*/ 0 w 99"/>
                <a:gd name="T91" fmla="*/ 88 h 102"/>
                <a:gd name="T92" fmla="*/ 0 w 99"/>
                <a:gd name="T93" fmla="*/ 88 h 102"/>
                <a:gd name="T94" fmla="*/ 43 w 99"/>
                <a:gd name="T95" fmla="*/ 100 h 102"/>
                <a:gd name="T96" fmla="*/ 64 w 99"/>
                <a:gd name="T97" fmla="*/ 97 h 102"/>
                <a:gd name="T98" fmla="*/ 61 w 99"/>
                <a:gd name="T99" fmla="*/ 86 h 102"/>
                <a:gd name="T100" fmla="*/ 83 w 99"/>
                <a:gd name="T101"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102">
                  <a:moveTo>
                    <a:pt x="85" y="70"/>
                  </a:moveTo>
                  <a:cubicBezTo>
                    <a:pt x="84" y="70"/>
                    <a:pt x="83" y="70"/>
                    <a:pt x="83" y="70"/>
                  </a:cubicBezTo>
                  <a:cubicBezTo>
                    <a:pt x="74" y="70"/>
                    <a:pt x="67" y="77"/>
                    <a:pt x="67" y="86"/>
                  </a:cubicBezTo>
                  <a:cubicBezTo>
                    <a:pt x="67" y="90"/>
                    <a:pt x="68" y="93"/>
                    <a:pt x="70" y="96"/>
                  </a:cubicBezTo>
                  <a:cubicBezTo>
                    <a:pt x="73" y="99"/>
                    <a:pt x="78" y="102"/>
                    <a:pt x="83" y="102"/>
                  </a:cubicBezTo>
                  <a:cubicBezTo>
                    <a:pt x="92" y="102"/>
                    <a:pt x="99" y="95"/>
                    <a:pt x="99" y="86"/>
                  </a:cubicBezTo>
                  <a:cubicBezTo>
                    <a:pt x="99" y="78"/>
                    <a:pt x="93" y="71"/>
                    <a:pt x="85" y="70"/>
                  </a:cubicBezTo>
                  <a:close/>
                  <a:moveTo>
                    <a:pt x="93" y="88"/>
                  </a:moveTo>
                  <a:cubicBezTo>
                    <a:pt x="85" y="88"/>
                    <a:pt x="85" y="88"/>
                    <a:pt x="85" y="88"/>
                  </a:cubicBezTo>
                  <a:cubicBezTo>
                    <a:pt x="85" y="96"/>
                    <a:pt x="85" y="96"/>
                    <a:pt x="85" y="96"/>
                  </a:cubicBezTo>
                  <a:cubicBezTo>
                    <a:pt x="81" y="96"/>
                    <a:pt x="81" y="96"/>
                    <a:pt x="81" y="96"/>
                  </a:cubicBezTo>
                  <a:cubicBezTo>
                    <a:pt x="81" y="88"/>
                    <a:pt x="81" y="88"/>
                    <a:pt x="81" y="88"/>
                  </a:cubicBezTo>
                  <a:cubicBezTo>
                    <a:pt x="73" y="88"/>
                    <a:pt x="73" y="88"/>
                    <a:pt x="73" y="88"/>
                  </a:cubicBezTo>
                  <a:cubicBezTo>
                    <a:pt x="73" y="84"/>
                    <a:pt x="73" y="84"/>
                    <a:pt x="73" y="84"/>
                  </a:cubicBezTo>
                  <a:cubicBezTo>
                    <a:pt x="81" y="84"/>
                    <a:pt x="81" y="84"/>
                    <a:pt x="81" y="84"/>
                  </a:cubicBezTo>
                  <a:cubicBezTo>
                    <a:pt x="81" y="76"/>
                    <a:pt x="81" y="76"/>
                    <a:pt x="81" y="76"/>
                  </a:cubicBezTo>
                  <a:cubicBezTo>
                    <a:pt x="85" y="76"/>
                    <a:pt x="85" y="76"/>
                    <a:pt x="85" y="76"/>
                  </a:cubicBezTo>
                  <a:cubicBezTo>
                    <a:pt x="85" y="84"/>
                    <a:pt x="85" y="84"/>
                    <a:pt x="85" y="84"/>
                  </a:cubicBezTo>
                  <a:cubicBezTo>
                    <a:pt x="93" y="84"/>
                    <a:pt x="93" y="84"/>
                    <a:pt x="93" y="84"/>
                  </a:cubicBezTo>
                  <a:lnTo>
                    <a:pt x="93" y="88"/>
                  </a:lnTo>
                  <a:close/>
                  <a:moveTo>
                    <a:pt x="83" y="64"/>
                  </a:moveTo>
                  <a:cubicBezTo>
                    <a:pt x="83" y="64"/>
                    <a:pt x="83" y="64"/>
                    <a:pt x="83" y="64"/>
                  </a:cubicBezTo>
                  <a:cubicBezTo>
                    <a:pt x="83" y="64"/>
                    <a:pt x="83" y="64"/>
                    <a:pt x="83" y="64"/>
                  </a:cubicBezTo>
                  <a:cubicBezTo>
                    <a:pt x="80" y="56"/>
                    <a:pt x="71" y="56"/>
                    <a:pt x="69" y="55"/>
                  </a:cubicBezTo>
                  <a:cubicBezTo>
                    <a:pt x="62" y="53"/>
                    <a:pt x="59" y="52"/>
                    <a:pt x="58" y="49"/>
                  </a:cubicBezTo>
                  <a:cubicBezTo>
                    <a:pt x="56" y="46"/>
                    <a:pt x="54" y="46"/>
                    <a:pt x="54" y="46"/>
                  </a:cubicBezTo>
                  <a:cubicBezTo>
                    <a:pt x="54" y="45"/>
                    <a:pt x="53" y="43"/>
                    <a:pt x="53" y="41"/>
                  </a:cubicBezTo>
                  <a:cubicBezTo>
                    <a:pt x="56" y="38"/>
                    <a:pt x="57" y="33"/>
                    <a:pt x="57" y="33"/>
                  </a:cubicBezTo>
                  <a:cubicBezTo>
                    <a:pt x="59" y="32"/>
                    <a:pt x="60" y="28"/>
                    <a:pt x="60" y="26"/>
                  </a:cubicBezTo>
                  <a:cubicBezTo>
                    <a:pt x="60" y="24"/>
                    <a:pt x="59" y="24"/>
                    <a:pt x="59" y="24"/>
                  </a:cubicBezTo>
                  <a:cubicBezTo>
                    <a:pt x="59" y="24"/>
                    <a:pt x="60" y="14"/>
                    <a:pt x="57" y="8"/>
                  </a:cubicBezTo>
                  <a:cubicBezTo>
                    <a:pt x="53" y="2"/>
                    <a:pt x="47" y="2"/>
                    <a:pt x="47" y="2"/>
                  </a:cubicBezTo>
                  <a:cubicBezTo>
                    <a:pt x="43" y="1"/>
                    <a:pt x="43" y="1"/>
                    <a:pt x="43" y="1"/>
                  </a:cubicBezTo>
                  <a:cubicBezTo>
                    <a:pt x="43" y="1"/>
                    <a:pt x="39" y="1"/>
                    <a:pt x="38" y="0"/>
                  </a:cubicBezTo>
                  <a:cubicBezTo>
                    <a:pt x="38" y="0"/>
                    <a:pt x="38" y="1"/>
                    <a:pt x="39" y="2"/>
                  </a:cubicBezTo>
                  <a:cubicBezTo>
                    <a:pt x="39" y="2"/>
                    <a:pt x="33" y="2"/>
                    <a:pt x="29" y="8"/>
                  </a:cubicBezTo>
                  <a:cubicBezTo>
                    <a:pt x="25" y="14"/>
                    <a:pt x="27" y="24"/>
                    <a:pt x="27" y="24"/>
                  </a:cubicBezTo>
                  <a:cubicBezTo>
                    <a:pt x="27" y="24"/>
                    <a:pt x="26" y="24"/>
                    <a:pt x="26" y="26"/>
                  </a:cubicBezTo>
                  <a:cubicBezTo>
                    <a:pt x="26" y="28"/>
                    <a:pt x="26" y="32"/>
                    <a:pt x="29" y="33"/>
                  </a:cubicBezTo>
                  <a:cubicBezTo>
                    <a:pt x="29" y="33"/>
                    <a:pt x="30" y="38"/>
                    <a:pt x="33" y="41"/>
                  </a:cubicBezTo>
                  <a:cubicBezTo>
                    <a:pt x="32" y="43"/>
                    <a:pt x="32" y="45"/>
                    <a:pt x="32" y="46"/>
                  </a:cubicBezTo>
                  <a:cubicBezTo>
                    <a:pt x="32" y="46"/>
                    <a:pt x="30" y="46"/>
                    <a:pt x="28" y="49"/>
                  </a:cubicBezTo>
                  <a:cubicBezTo>
                    <a:pt x="26" y="52"/>
                    <a:pt x="24" y="53"/>
                    <a:pt x="17" y="55"/>
                  </a:cubicBezTo>
                  <a:cubicBezTo>
                    <a:pt x="15" y="56"/>
                    <a:pt x="6" y="56"/>
                    <a:pt x="2" y="64"/>
                  </a:cubicBezTo>
                  <a:cubicBezTo>
                    <a:pt x="1" y="68"/>
                    <a:pt x="0" y="78"/>
                    <a:pt x="0" y="87"/>
                  </a:cubicBezTo>
                  <a:cubicBezTo>
                    <a:pt x="0" y="87"/>
                    <a:pt x="0" y="88"/>
                    <a:pt x="0" y="88"/>
                  </a:cubicBezTo>
                  <a:cubicBezTo>
                    <a:pt x="0" y="88"/>
                    <a:pt x="0" y="88"/>
                    <a:pt x="0" y="88"/>
                  </a:cubicBezTo>
                  <a:cubicBezTo>
                    <a:pt x="8" y="94"/>
                    <a:pt x="22" y="100"/>
                    <a:pt x="43" y="100"/>
                  </a:cubicBezTo>
                  <a:cubicBezTo>
                    <a:pt x="51" y="100"/>
                    <a:pt x="58" y="99"/>
                    <a:pt x="64" y="97"/>
                  </a:cubicBezTo>
                  <a:cubicBezTo>
                    <a:pt x="62" y="94"/>
                    <a:pt x="61" y="90"/>
                    <a:pt x="61" y="86"/>
                  </a:cubicBezTo>
                  <a:cubicBezTo>
                    <a:pt x="61" y="74"/>
                    <a:pt x="71" y="64"/>
                    <a:pt x="83" y="64"/>
                  </a:cubicBezTo>
                  <a:close/>
                </a:path>
              </a:pathLst>
            </a:custGeom>
            <a:solidFill>
              <a:schemeClr val="accent5"/>
            </a:solidFill>
            <a:ln>
              <a:solidFill>
                <a:schemeClr val="accent5"/>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grpSp>
      <p:sp>
        <p:nvSpPr>
          <p:cNvPr id="110" name="TextBox 81">
            <a:extLst>
              <a:ext uri="{FF2B5EF4-FFF2-40B4-BE49-F238E27FC236}">
                <a16:creationId xmlns:a16="http://schemas.microsoft.com/office/drawing/2014/main" id="{29363FBD-A3C9-456D-A089-8AAC25D29884}"/>
              </a:ext>
            </a:extLst>
          </p:cNvPr>
          <p:cNvSpPr txBox="1"/>
          <p:nvPr/>
        </p:nvSpPr>
        <p:spPr>
          <a:xfrm>
            <a:off x="944613" y="3861720"/>
            <a:ext cx="2180656" cy="1436291"/>
          </a:xfrm>
          <a:prstGeom prst="rect">
            <a:avLst/>
          </a:prstGeom>
          <a:noFill/>
          <a:ln>
            <a:noFill/>
          </a:ln>
        </p:spPr>
        <p:txBody>
          <a:bodyPr wrap="square" lIns="0" tIns="0" rIns="0" bIns="0" rtlCol="0">
            <a:spAutoFit/>
          </a:bodyPr>
          <a:lstStyle/>
          <a:p>
            <a:pPr marL="171399" indent="-171399" defTabSz="1088449">
              <a:lnSpc>
                <a:spcPts val="1400"/>
              </a:lnSpc>
              <a:buClr>
                <a:srgbClr val="F0AB00"/>
              </a:buClr>
              <a:buFont typeface="Wingdings" panose="05000000000000000000" pitchFamily="2" charset="2"/>
              <a:buChar char="n"/>
              <a:defRPr/>
            </a:pP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itchFamily="34" charset="-128"/>
              </a:rPr>
              <a:t>流程顶层梳理</a:t>
            </a:r>
            <a:r>
              <a:rPr lang="zh-CN" altLang="en-US" sz="1200" b="1" kern="0" dirty="0">
                <a:latin typeface="微软雅黑" panose="020B0503020204020204" pitchFamily="34" charset="-122"/>
                <a:ea typeface="微软雅黑" panose="020B0503020204020204" pitchFamily="34" charset="-122"/>
                <a:cs typeface="Arial Unicode MS" pitchFamily="34" charset="-128"/>
              </a:rPr>
              <a:t>：</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实现各业务</a:t>
            </a:r>
            <a:r>
              <a:rPr lang="zh-CN" altLang="en-US" sz="1200" dirty="0"/>
              <a:t>部门</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的端到端业务贯通、信息流贯通，实现企业内各部门协同，助力企业运行高效和顺畅；</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399" indent="-171399" defTabSz="1088449">
              <a:lnSpc>
                <a:spcPts val="1400"/>
              </a:lnSpc>
              <a:buClr>
                <a:srgbClr val="F0AB00"/>
              </a:buClr>
              <a:buFont typeface="Wingdings" panose="05000000000000000000" pitchFamily="2" charset="2"/>
              <a:buChar char="n"/>
              <a:defRPr/>
            </a:pPr>
            <a:r>
              <a:rPr lang="zh-CN" altLang="en-US" sz="1200" b="1" kern="0" spc="-30" dirty="0">
                <a:solidFill>
                  <a:schemeClr val="accent1"/>
                </a:solidFill>
                <a:latin typeface="微软雅黑" panose="020B0503020204020204" pitchFamily="34" charset="-122"/>
                <a:ea typeface="微软雅黑" panose="020B0503020204020204" pitchFamily="34" charset="-122"/>
                <a:cs typeface="Arial Unicode MS" pitchFamily="34" charset="-128"/>
              </a:rPr>
              <a:t>构建集团模板：</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实现集团采购、集团销售的管理体系；</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399" indent="-171399" defTabSz="1088449">
              <a:lnSpc>
                <a:spcPts val="1400"/>
              </a:lnSpc>
              <a:buClr>
                <a:srgbClr val="F0AB00"/>
              </a:buClr>
              <a:buFont typeface="Wingdings" panose="05000000000000000000" pitchFamily="2" charset="2"/>
              <a:buChar char="n"/>
              <a:defRPr/>
            </a:pPr>
            <a:r>
              <a:rPr lang="zh-CN" altLang="en-US" sz="1200" b="1" kern="0" spc="-30" dirty="0">
                <a:solidFill>
                  <a:schemeClr val="accent1"/>
                </a:solidFill>
                <a:latin typeface="微软雅黑" panose="020B0503020204020204" pitchFamily="34" charset="-122"/>
                <a:ea typeface="微软雅黑" panose="020B0503020204020204" pitchFamily="34" charset="-122"/>
                <a:cs typeface="Arial Unicode MS" pitchFamily="34" charset="-128"/>
              </a:rPr>
              <a:t>全面管理提升</a:t>
            </a:r>
            <a:r>
              <a:rPr lang="zh-CN" altLang="en-US" sz="1200" spc="-3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1200" spc="-30" dirty="0">
              <a:latin typeface="微软雅黑" panose="020B0503020204020204" pitchFamily="34" charset="-122"/>
              <a:ea typeface="微软雅黑" panose="020B0503020204020204" pitchFamily="34" charset="-122"/>
              <a:cs typeface="Calibri" panose="020F0502020204030204" pitchFamily="34" charset="0"/>
            </a:endParaRPr>
          </a:p>
          <a:p>
            <a:pPr marL="171399" indent="-171399" defTabSz="1088449">
              <a:lnSpc>
                <a:spcPts val="1400"/>
              </a:lnSpc>
              <a:buClr>
                <a:srgbClr val="F0AB00"/>
              </a:buClr>
              <a:buFont typeface="Wingdings" panose="05000000000000000000" pitchFamily="2" charset="2"/>
              <a:buChar char="n"/>
              <a:defRPr/>
            </a:pPr>
            <a:endParaRPr lang="zh-CN" altLang="en-US" sz="1200" spc="-3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111" name="TextBox 82">
            <a:extLst>
              <a:ext uri="{FF2B5EF4-FFF2-40B4-BE49-F238E27FC236}">
                <a16:creationId xmlns:a16="http://schemas.microsoft.com/office/drawing/2014/main" id="{2A385C96-99FF-474C-A600-9BF9B57EAD93}"/>
              </a:ext>
            </a:extLst>
          </p:cNvPr>
          <p:cNvSpPr txBox="1"/>
          <p:nvPr/>
        </p:nvSpPr>
        <p:spPr>
          <a:xfrm>
            <a:off x="944613" y="2760360"/>
            <a:ext cx="2155264" cy="646331"/>
          </a:xfrm>
          <a:prstGeom prst="rect">
            <a:avLst/>
          </a:prstGeom>
          <a:noFill/>
        </p:spPr>
        <p:txBody>
          <a:bodyPr wrap="square" lIns="0" tIns="0" rIns="0" bIns="0" rtlCol="0">
            <a:spAutoFit/>
          </a:bodyPr>
          <a:lstStyle/>
          <a:p>
            <a:pPr defTabSz="1088449">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组织构建及流程顶层梳理：配合管理层的理念，从顶层梳理组织结构及绩效体系</a:t>
            </a:r>
          </a:p>
        </p:txBody>
      </p:sp>
      <p:sp>
        <p:nvSpPr>
          <p:cNvPr id="4" name="Freeform 94">
            <a:extLst>
              <a:ext uri="{FF2B5EF4-FFF2-40B4-BE49-F238E27FC236}">
                <a16:creationId xmlns:a16="http://schemas.microsoft.com/office/drawing/2014/main" id="{32BB0FE2-945B-E5AE-AD52-7DD9B0F42724}"/>
              </a:ext>
            </a:extLst>
          </p:cNvPr>
          <p:cNvSpPr>
            <a:spLocks/>
          </p:cNvSpPr>
          <p:nvPr/>
        </p:nvSpPr>
        <p:spPr bwMode="auto">
          <a:xfrm>
            <a:off x="5736210" y="1263674"/>
            <a:ext cx="1733099"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2" y="471"/>
                  <a:pt x="138" y="471"/>
                </a:cubicBezTo>
                <a:cubicBezTo>
                  <a:pt x="135"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60000"/>
              <a:lumOff val="40000"/>
            </a:schemeClr>
          </a:solidFill>
          <a:ln>
            <a:noFill/>
          </a:ln>
        </p:spPr>
        <p:txBody>
          <a:bodyPr vert="horz" wrap="square" lIns="91416" tIns="45708" rIns="91416" bIns="45708" numCol="1" anchor="t" anchorCtr="0" compatLnSpc="1">
            <a:prstTxWarp prst="textNoShape">
              <a:avLst/>
            </a:prstTxWarp>
          </a:bodyPr>
          <a:lstStyle/>
          <a:p>
            <a:pPr defTabSz="1088449">
              <a:defRPr/>
            </a:pPr>
            <a:endParaRPr lang="ko-KR" altLang="en-US" sz="2099" spc="-30" dirty="0">
              <a:solidFill>
                <a:srgbClr val="000000"/>
              </a:solidFill>
              <a:latin typeface="微软雅黑" panose="020B0503020204020204" pitchFamily="34" charset="-122"/>
              <a:cs typeface="Calibri" panose="020F0502020204030204" pitchFamily="34" charset="0"/>
            </a:endParaRPr>
          </a:p>
        </p:txBody>
      </p:sp>
      <p:grpSp>
        <p:nvGrpSpPr>
          <p:cNvPr id="5" name="Group 50">
            <a:extLst>
              <a:ext uri="{FF2B5EF4-FFF2-40B4-BE49-F238E27FC236}">
                <a16:creationId xmlns:a16="http://schemas.microsoft.com/office/drawing/2014/main" id="{05D730A1-5121-A0E4-0D5D-72E0025730C0}"/>
              </a:ext>
            </a:extLst>
          </p:cNvPr>
          <p:cNvGrpSpPr/>
          <p:nvPr/>
        </p:nvGrpSpPr>
        <p:grpSpPr>
          <a:xfrm>
            <a:off x="10291358" y="1813823"/>
            <a:ext cx="565003" cy="565003"/>
            <a:chOff x="3048001" y="3378200"/>
            <a:chExt cx="565150" cy="565150"/>
          </a:xfrm>
        </p:grpSpPr>
        <p:sp>
          <p:nvSpPr>
            <p:cNvPr id="9" name="Oval 101">
              <a:extLst>
                <a:ext uri="{FF2B5EF4-FFF2-40B4-BE49-F238E27FC236}">
                  <a16:creationId xmlns:a16="http://schemas.microsoft.com/office/drawing/2014/main" id="{8FA8B58D-908F-7BB9-D904-CA518EC84630}"/>
                </a:ext>
              </a:extLst>
            </p:cNvPr>
            <p:cNvSpPr>
              <a:spLocks noChangeArrowheads="1"/>
            </p:cNvSpPr>
            <p:nvPr/>
          </p:nvSpPr>
          <p:spPr bwMode="auto">
            <a:xfrm>
              <a:off x="3060701" y="3390900"/>
              <a:ext cx="539750" cy="539750"/>
            </a:xfrm>
            <a:prstGeom prst="ellipse">
              <a:avLst/>
            </a:prstGeom>
            <a:solidFill>
              <a:schemeClr val="tx2"/>
            </a:solidFill>
            <a:ln w="9525">
              <a:solidFill>
                <a:schemeClr val="accent1">
                  <a:lumMod val="40000"/>
                  <a:lumOff val="60000"/>
                </a:schemeClr>
              </a:solidFill>
              <a:round/>
              <a:headEnd/>
              <a:tailEnd/>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sp>
          <p:nvSpPr>
            <p:cNvPr id="10" name="Freeform 102">
              <a:extLst>
                <a:ext uri="{FF2B5EF4-FFF2-40B4-BE49-F238E27FC236}">
                  <a16:creationId xmlns:a16="http://schemas.microsoft.com/office/drawing/2014/main" id="{F3AEDC15-BEF4-E144-D9CA-4766770919BA}"/>
                </a:ext>
              </a:extLst>
            </p:cNvPr>
            <p:cNvSpPr>
              <a:spLocks noEditPoints="1"/>
            </p:cNvSpPr>
            <p:nvPr/>
          </p:nvSpPr>
          <p:spPr bwMode="auto">
            <a:xfrm>
              <a:off x="3048001"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2"/>
            </a:solidFill>
            <a:ln>
              <a:solidFill>
                <a:schemeClr val="accent1">
                  <a:lumMod val="40000"/>
                  <a:lumOff val="60000"/>
                </a:schemeClr>
              </a:solidFill>
            </a:ln>
          </p:spPr>
          <p:txBody>
            <a:bodyPr vert="horz" wrap="square" lIns="91416" tIns="45708" rIns="91416" bIns="45708" numCol="1" anchor="t" anchorCtr="0" compatLnSpc="1">
              <a:prstTxWarp prst="textNoShape">
                <a:avLst/>
              </a:prstTxWarp>
            </a:bodyPr>
            <a:lstStyle/>
            <a:p>
              <a:pPr defTabSz="1088449">
                <a:defRPr/>
              </a:pPr>
              <a:endParaRPr lang="ko-KR" altLang="en-US" sz="2099" spc="-30">
                <a:solidFill>
                  <a:srgbClr val="000000"/>
                </a:solidFill>
                <a:latin typeface="微软雅黑" panose="020B0503020204020204" pitchFamily="34" charset="-122"/>
                <a:cs typeface="Calibri" panose="020F0502020204030204" pitchFamily="34" charset="0"/>
              </a:endParaRPr>
            </a:p>
          </p:txBody>
        </p:sp>
      </p:grpSp>
      <p:sp>
        <p:nvSpPr>
          <p:cNvPr id="13" name="Freeform 106">
            <a:extLst>
              <a:ext uri="{FF2B5EF4-FFF2-40B4-BE49-F238E27FC236}">
                <a16:creationId xmlns:a16="http://schemas.microsoft.com/office/drawing/2014/main" id="{794D4521-FBCD-05AD-FB1E-826F7933FC84}"/>
              </a:ext>
            </a:extLst>
          </p:cNvPr>
          <p:cNvSpPr>
            <a:spLocks noEditPoints="1"/>
          </p:cNvSpPr>
          <p:nvPr/>
        </p:nvSpPr>
        <p:spPr bwMode="auto">
          <a:xfrm>
            <a:off x="10398717" y="1919269"/>
            <a:ext cx="350284" cy="283788"/>
          </a:xfrm>
          <a:custGeom>
            <a:avLst/>
            <a:gdLst>
              <a:gd name="T0" fmla="*/ 4 w 97"/>
              <a:gd name="T1" fmla="*/ 79 h 83"/>
              <a:gd name="T2" fmla="*/ 7 w 97"/>
              <a:gd name="T3" fmla="*/ 83 h 83"/>
              <a:gd name="T4" fmla="*/ 25 w 97"/>
              <a:gd name="T5" fmla="*/ 83 h 83"/>
              <a:gd name="T6" fmla="*/ 25 w 97"/>
              <a:gd name="T7" fmla="*/ 45 h 83"/>
              <a:gd name="T8" fmla="*/ 4 w 97"/>
              <a:gd name="T9" fmla="*/ 67 h 83"/>
              <a:gd name="T10" fmla="*/ 4 w 97"/>
              <a:gd name="T11" fmla="*/ 79 h 83"/>
              <a:gd name="T12" fmla="*/ 34 w 97"/>
              <a:gd name="T13" fmla="*/ 54 h 83"/>
              <a:gd name="T14" fmla="*/ 34 w 97"/>
              <a:gd name="T15" fmla="*/ 83 h 83"/>
              <a:gd name="T16" fmla="*/ 56 w 97"/>
              <a:gd name="T17" fmla="*/ 83 h 83"/>
              <a:gd name="T18" fmla="*/ 56 w 97"/>
              <a:gd name="T19" fmla="*/ 57 h 83"/>
              <a:gd name="T20" fmla="*/ 46 w 97"/>
              <a:gd name="T21" fmla="*/ 66 h 83"/>
              <a:gd name="T22" fmla="*/ 34 w 97"/>
              <a:gd name="T23" fmla="*/ 54 h 83"/>
              <a:gd name="T24" fmla="*/ 64 w 97"/>
              <a:gd name="T25" fmla="*/ 48 h 83"/>
              <a:gd name="T26" fmla="*/ 64 w 97"/>
              <a:gd name="T27" fmla="*/ 83 h 83"/>
              <a:gd name="T28" fmla="*/ 82 w 97"/>
              <a:gd name="T29" fmla="*/ 83 h 83"/>
              <a:gd name="T30" fmla="*/ 86 w 97"/>
              <a:gd name="T31" fmla="*/ 79 h 83"/>
              <a:gd name="T32" fmla="*/ 86 w 97"/>
              <a:gd name="T33" fmla="*/ 45 h 83"/>
              <a:gd name="T34" fmla="*/ 86 w 97"/>
              <a:gd name="T35" fmla="*/ 26 h 83"/>
              <a:gd name="T36" fmla="*/ 67 w 97"/>
              <a:gd name="T37" fmla="*/ 45 h 83"/>
              <a:gd name="T38" fmla="*/ 64 w 97"/>
              <a:gd name="T39" fmla="*/ 48 h 83"/>
              <a:gd name="T40" fmla="*/ 77 w 97"/>
              <a:gd name="T41" fmla="*/ 2 h 83"/>
              <a:gd name="T42" fmla="*/ 74 w 97"/>
              <a:gd name="T43" fmla="*/ 6 h 83"/>
              <a:gd name="T44" fmla="*/ 78 w 97"/>
              <a:gd name="T45" fmla="*/ 9 h 83"/>
              <a:gd name="T46" fmla="*/ 82 w 97"/>
              <a:gd name="T47" fmla="*/ 9 h 83"/>
              <a:gd name="T48" fmla="*/ 46 w 97"/>
              <a:gd name="T49" fmla="*/ 45 h 83"/>
              <a:gd name="T50" fmla="*/ 25 w 97"/>
              <a:gd name="T51" fmla="*/ 24 h 83"/>
              <a:gd name="T52" fmla="*/ 1 w 97"/>
              <a:gd name="T53" fmla="*/ 48 h 83"/>
              <a:gd name="T54" fmla="*/ 1 w 97"/>
              <a:gd name="T55" fmla="*/ 54 h 83"/>
              <a:gd name="T56" fmla="*/ 7 w 97"/>
              <a:gd name="T57" fmla="*/ 54 h 83"/>
              <a:gd name="T58" fmla="*/ 25 w 97"/>
              <a:gd name="T59" fmla="*/ 35 h 83"/>
              <a:gd name="T60" fmla="*/ 46 w 97"/>
              <a:gd name="T61" fmla="*/ 56 h 83"/>
              <a:gd name="T62" fmla="*/ 88 w 97"/>
              <a:gd name="T63" fmla="*/ 15 h 83"/>
              <a:gd name="T64" fmla="*/ 87 w 97"/>
              <a:gd name="T65" fmla="*/ 19 h 83"/>
              <a:gd name="T66" fmla="*/ 91 w 97"/>
              <a:gd name="T67" fmla="*/ 23 h 83"/>
              <a:gd name="T68" fmla="*/ 91 w 97"/>
              <a:gd name="T69" fmla="*/ 23 h 83"/>
              <a:gd name="T70" fmla="*/ 95 w 97"/>
              <a:gd name="T71" fmla="*/ 19 h 83"/>
              <a:gd name="T72" fmla="*/ 97 w 97"/>
              <a:gd name="T73" fmla="*/ 0 h 83"/>
              <a:gd name="T74" fmla="*/ 77 w 97"/>
              <a:gd name="T7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83">
                <a:moveTo>
                  <a:pt x="4" y="79"/>
                </a:moveTo>
                <a:cubicBezTo>
                  <a:pt x="4" y="81"/>
                  <a:pt x="5" y="83"/>
                  <a:pt x="7" y="83"/>
                </a:cubicBezTo>
                <a:cubicBezTo>
                  <a:pt x="25" y="83"/>
                  <a:pt x="25" y="83"/>
                  <a:pt x="25" y="83"/>
                </a:cubicBezTo>
                <a:cubicBezTo>
                  <a:pt x="25" y="45"/>
                  <a:pt x="25" y="45"/>
                  <a:pt x="25" y="45"/>
                </a:cubicBezTo>
                <a:cubicBezTo>
                  <a:pt x="4" y="67"/>
                  <a:pt x="4" y="67"/>
                  <a:pt x="4" y="67"/>
                </a:cubicBezTo>
                <a:lnTo>
                  <a:pt x="4" y="79"/>
                </a:lnTo>
                <a:close/>
                <a:moveTo>
                  <a:pt x="34" y="54"/>
                </a:moveTo>
                <a:cubicBezTo>
                  <a:pt x="34" y="83"/>
                  <a:pt x="34" y="83"/>
                  <a:pt x="34" y="83"/>
                </a:cubicBezTo>
                <a:cubicBezTo>
                  <a:pt x="56" y="83"/>
                  <a:pt x="56" y="83"/>
                  <a:pt x="56" y="83"/>
                </a:cubicBezTo>
                <a:cubicBezTo>
                  <a:pt x="56" y="57"/>
                  <a:pt x="56" y="57"/>
                  <a:pt x="56" y="57"/>
                </a:cubicBezTo>
                <a:cubicBezTo>
                  <a:pt x="46" y="66"/>
                  <a:pt x="46" y="66"/>
                  <a:pt x="46" y="66"/>
                </a:cubicBezTo>
                <a:lnTo>
                  <a:pt x="34" y="54"/>
                </a:lnTo>
                <a:close/>
                <a:moveTo>
                  <a:pt x="64" y="48"/>
                </a:moveTo>
                <a:cubicBezTo>
                  <a:pt x="64" y="83"/>
                  <a:pt x="64" y="83"/>
                  <a:pt x="64" y="83"/>
                </a:cubicBezTo>
                <a:cubicBezTo>
                  <a:pt x="82" y="83"/>
                  <a:pt x="82" y="83"/>
                  <a:pt x="82" y="83"/>
                </a:cubicBezTo>
                <a:cubicBezTo>
                  <a:pt x="84" y="83"/>
                  <a:pt x="86" y="81"/>
                  <a:pt x="86" y="79"/>
                </a:cubicBezTo>
                <a:cubicBezTo>
                  <a:pt x="86" y="45"/>
                  <a:pt x="86" y="45"/>
                  <a:pt x="86" y="45"/>
                </a:cubicBezTo>
                <a:cubicBezTo>
                  <a:pt x="86" y="26"/>
                  <a:pt x="86" y="26"/>
                  <a:pt x="86" y="26"/>
                </a:cubicBezTo>
                <a:cubicBezTo>
                  <a:pt x="67" y="45"/>
                  <a:pt x="67" y="45"/>
                  <a:pt x="67" y="45"/>
                </a:cubicBezTo>
                <a:lnTo>
                  <a:pt x="64" y="48"/>
                </a:lnTo>
                <a:close/>
                <a:moveTo>
                  <a:pt x="77" y="2"/>
                </a:moveTo>
                <a:cubicBezTo>
                  <a:pt x="75" y="2"/>
                  <a:pt x="74" y="4"/>
                  <a:pt x="74" y="6"/>
                </a:cubicBezTo>
                <a:cubicBezTo>
                  <a:pt x="74" y="8"/>
                  <a:pt x="76" y="10"/>
                  <a:pt x="78" y="9"/>
                </a:cubicBezTo>
                <a:cubicBezTo>
                  <a:pt x="82" y="9"/>
                  <a:pt x="82" y="9"/>
                  <a:pt x="82" y="9"/>
                </a:cubicBezTo>
                <a:cubicBezTo>
                  <a:pt x="46" y="45"/>
                  <a:pt x="46" y="45"/>
                  <a:pt x="46" y="45"/>
                </a:cubicBezTo>
                <a:cubicBezTo>
                  <a:pt x="25" y="24"/>
                  <a:pt x="25" y="24"/>
                  <a:pt x="25" y="24"/>
                </a:cubicBezTo>
                <a:cubicBezTo>
                  <a:pt x="1" y="48"/>
                  <a:pt x="1" y="48"/>
                  <a:pt x="1" y="48"/>
                </a:cubicBezTo>
                <a:cubicBezTo>
                  <a:pt x="0" y="50"/>
                  <a:pt x="0" y="52"/>
                  <a:pt x="1" y="54"/>
                </a:cubicBezTo>
                <a:cubicBezTo>
                  <a:pt x="3" y="55"/>
                  <a:pt x="5" y="55"/>
                  <a:pt x="7" y="54"/>
                </a:cubicBezTo>
                <a:cubicBezTo>
                  <a:pt x="25" y="35"/>
                  <a:pt x="25" y="35"/>
                  <a:pt x="25" y="35"/>
                </a:cubicBezTo>
                <a:cubicBezTo>
                  <a:pt x="46" y="56"/>
                  <a:pt x="46" y="56"/>
                  <a:pt x="46" y="56"/>
                </a:cubicBezTo>
                <a:cubicBezTo>
                  <a:pt x="88" y="15"/>
                  <a:pt x="88" y="15"/>
                  <a:pt x="88" y="15"/>
                </a:cubicBezTo>
                <a:cubicBezTo>
                  <a:pt x="87" y="19"/>
                  <a:pt x="87" y="19"/>
                  <a:pt x="87" y="19"/>
                </a:cubicBezTo>
                <a:cubicBezTo>
                  <a:pt x="87" y="21"/>
                  <a:pt x="89" y="23"/>
                  <a:pt x="91" y="23"/>
                </a:cubicBezTo>
                <a:cubicBezTo>
                  <a:pt x="91" y="23"/>
                  <a:pt x="91" y="23"/>
                  <a:pt x="91" y="23"/>
                </a:cubicBezTo>
                <a:cubicBezTo>
                  <a:pt x="93" y="23"/>
                  <a:pt x="95" y="21"/>
                  <a:pt x="95" y="19"/>
                </a:cubicBezTo>
                <a:cubicBezTo>
                  <a:pt x="97" y="0"/>
                  <a:pt x="97" y="0"/>
                  <a:pt x="97" y="0"/>
                </a:cubicBezTo>
                <a:lnTo>
                  <a:pt x="77" y="2"/>
                </a:lnTo>
                <a:close/>
              </a:path>
            </a:pathLst>
          </a:custGeom>
          <a:solidFill>
            <a:srgbClr val="A87800"/>
          </a:solidFill>
          <a:ln>
            <a:noFill/>
          </a:ln>
        </p:spPr>
        <p:txBody>
          <a:bodyPr vert="horz" wrap="square" lIns="91392" tIns="45696" rIns="91392" bIns="45696" numCol="1" anchor="t" anchorCtr="0" compatLnSpc="1"/>
          <a:lstStyle/>
          <a:p>
            <a:pPr defTabSz="1088449">
              <a:defRPr/>
            </a:pPr>
            <a:endParaRPr lang="ko-KR" altLang="en-US" sz="1799" spc="-30">
              <a:solidFill>
                <a:srgbClr val="000000"/>
              </a:solidFill>
              <a:latin typeface="Calibri" panose="020F0502020204030204" pitchFamily="34" charset="0"/>
              <a:cs typeface="Calibri" panose="020F0502020204030204" pitchFamily="34" charset="0"/>
            </a:endParaRPr>
          </a:p>
        </p:txBody>
      </p:sp>
      <p:sp>
        <p:nvSpPr>
          <p:cNvPr id="2" name="TextBox 75">
            <a:extLst>
              <a:ext uri="{FF2B5EF4-FFF2-40B4-BE49-F238E27FC236}">
                <a16:creationId xmlns:a16="http://schemas.microsoft.com/office/drawing/2014/main" id="{591A30AB-879A-C0AF-67BD-475D481E96A3}"/>
              </a:ext>
            </a:extLst>
          </p:cNvPr>
          <p:cNvSpPr txBox="1"/>
          <p:nvPr/>
        </p:nvSpPr>
        <p:spPr>
          <a:xfrm>
            <a:off x="4537918" y="3850848"/>
            <a:ext cx="2396585" cy="1513235"/>
          </a:xfrm>
          <a:prstGeom prst="rect">
            <a:avLst/>
          </a:prstGeom>
          <a:noFill/>
        </p:spPr>
        <p:txBody>
          <a:bodyPr wrap="square" lIns="0" tIns="0" rIns="0" bIns="0" rtlCol="0">
            <a:spAutoFit/>
          </a:bodyPr>
          <a:lstStyle/>
          <a:p>
            <a:pPr marL="171399" indent="-171399" defTabSz="1088449">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建立</a:t>
            </a:r>
            <a:r>
              <a:rPr lang="zh-CN" altLang="en-US" sz="1200" b="1" kern="0" dirty="0">
                <a:solidFill>
                  <a:srgbClr val="F0AB00"/>
                </a:solidFill>
                <a:latin typeface="微软雅黑" panose="020B0503020204020204" pitchFamily="34" charset="-122"/>
                <a:ea typeface="微软雅黑" panose="020B0503020204020204" pitchFamily="34" charset="-122"/>
                <a:cs typeface="Arial Unicode MS" panose="020B0604020202020204" charset="-122"/>
              </a:rPr>
              <a:t>供销协同计划体系</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，通过</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MRP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拉动采购计划和生产计划和采购计划，并依靠系统实现计划和计划执行的监控，不断优化产能，提升产能的利用率；</a:t>
            </a:r>
            <a:endPar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endParaRPr>
          </a:p>
          <a:p>
            <a:pPr marL="171399" indent="-171399" defTabSz="1088449">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建立</a:t>
            </a:r>
            <a:r>
              <a:rPr lang="zh-CN" altLang="en-US" sz="1200" b="1" kern="0" dirty="0">
                <a:solidFill>
                  <a:srgbClr val="F0AB00"/>
                </a:solidFill>
                <a:latin typeface="微软雅黑" panose="020B0503020204020204" pitchFamily="34" charset="-122"/>
                <a:ea typeface="微软雅黑" panose="020B0503020204020204" pitchFamily="34" charset="-122"/>
                <a:cs typeface="Arial Unicode MS" panose="020B0604020202020204" charset="-122"/>
              </a:rPr>
              <a:t>生产质量管控</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，实现原材料质检、生产质检，积累并分析质检结果，不断提升质量水平；</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11" name="TextBox 76">
            <a:extLst>
              <a:ext uri="{FF2B5EF4-FFF2-40B4-BE49-F238E27FC236}">
                <a16:creationId xmlns:a16="http://schemas.microsoft.com/office/drawing/2014/main" id="{9E85F653-36BB-901A-D227-5BEBBBD2D7CA}"/>
              </a:ext>
            </a:extLst>
          </p:cNvPr>
          <p:cNvSpPr txBox="1"/>
          <p:nvPr/>
        </p:nvSpPr>
        <p:spPr>
          <a:xfrm>
            <a:off x="4711066" y="2775991"/>
            <a:ext cx="2083773" cy="646331"/>
          </a:xfrm>
          <a:prstGeom prst="rect">
            <a:avLst/>
          </a:prstGeom>
          <a:noFill/>
        </p:spPr>
        <p:txBody>
          <a:bodyPr wrap="square" lIns="0" tIns="0" rIns="0" bIns="0" rtlCol="0">
            <a:spAutoFit/>
          </a:bodyPr>
          <a:lstStyle/>
          <a:p>
            <a:pPr defTabSz="1088449">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搭建供应链的一体化计划体系，实现产供销端到端的流程</a:t>
            </a:r>
            <a:endParaRPr lang="en-US" altLang="zh-CN"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1912380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txBox="1"/>
          <p:nvPr/>
        </p:nvSpPr>
        <p:spPr bwMode="gray">
          <a:xfrm>
            <a:off x="504000" y="504000"/>
            <a:ext cx="11286850" cy="368935"/>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800" b="1" kern="1200" baseline="0">
                <a:solidFill>
                  <a:schemeClr val="tx1"/>
                </a:solidFill>
                <a:latin typeface="+mn-lt"/>
                <a:ea typeface="+mj-ea"/>
                <a:cs typeface="+mj-cs"/>
              </a:defRPr>
            </a:lvl1pPr>
          </a:lstStyle>
          <a:p>
            <a:pPr marL="0" marR="0" lvl="0" indent="0" algn="l" defTabSz="108839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j-cs"/>
              </a:rPr>
              <a:t>百疆SAP项目实施建议计划</a:t>
            </a:r>
          </a:p>
        </p:txBody>
      </p:sp>
      <p:grpSp>
        <p:nvGrpSpPr>
          <p:cNvPr id="3" name="组合 2"/>
          <p:cNvGrpSpPr/>
          <p:nvPr/>
        </p:nvGrpSpPr>
        <p:grpSpPr>
          <a:xfrm>
            <a:off x="573256" y="1211704"/>
            <a:ext cx="11201307" cy="5286184"/>
            <a:chOff x="178859" y="1137975"/>
            <a:chExt cx="11204224" cy="6241673"/>
          </a:xfrm>
        </p:grpSpPr>
        <p:sp>
          <p:nvSpPr>
            <p:cNvPr id="4" name="AutoShape 13"/>
            <p:cNvSpPr>
              <a:spLocks noChangeArrowheads="1"/>
            </p:cNvSpPr>
            <p:nvPr/>
          </p:nvSpPr>
          <p:spPr bwMode="auto">
            <a:xfrm rot="10800000">
              <a:off x="235719" y="4346544"/>
              <a:ext cx="8883452" cy="178910"/>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 name="AutoShape 7"/>
            <p:cNvSpPr>
              <a:spLocks noChangeArrowheads="1"/>
            </p:cNvSpPr>
            <p:nvPr/>
          </p:nvSpPr>
          <p:spPr bwMode="auto">
            <a:xfrm>
              <a:off x="235658" y="3254694"/>
              <a:ext cx="9630893" cy="106215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6870" marR="0" lvl="0" indent="-356870" algn="l" defTabSz="914400" rtl="0" eaLnBrk="1" fontAlgn="auto" latinLnBrk="0" hangingPunct="1">
                <a:lnSpc>
                  <a:spcPct val="120000"/>
                </a:lnSpc>
                <a:spcBef>
                  <a:spcPts val="0"/>
                </a:spcBef>
                <a:spcAft>
                  <a:spcPts val="0"/>
                </a:spcAft>
                <a:buClrTx/>
                <a:buSzTx/>
                <a:buFontTx/>
                <a:buNone/>
                <a:defRPr/>
              </a:pPr>
              <a:endParaRPr kumimoji="0" lang="zh-CN" altLang="en-US" sz="1200" b="1"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bwMode="auto">
            <a:xfrm>
              <a:off x="6876350" y="3243567"/>
              <a:ext cx="798640" cy="1272666"/>
              <a:chOff x="4836910" y="1772364"/>
              <a:chExt cx="653445" cy="1096182"/>
            </a:xfrm>
          </p:grpSpPr>
          <p:sp>
            <p:nvSpPr>
              <p:cNvPr id="153" name="AutoShape 8"/>
              <p:cNvSpPr>
                <a:spLocks noChangeArrowheads="1"/>
              </p:cNvSpPr>
              <p:nvPr/>
            </p:nvSpPr>
            <p:spPr bwMode="auto">
              <a:xfrm>
                <a:off x="483691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4" name="AutoShape 14"/>
              <p:cNvSpPr>
                <a:spLocks noChangeArrowheads="1"/>
              </p:cNvSpPr>
              <p:nvPr/>
            </p:nvSpPr>
            <p:spPr bwMode="auto">
              <a:xfrm>
                <a:off x="4847188"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1" name="组合 90"/>
            <p:cNvGrpSpPr/>
            <p:nvPr/>
          </p:nvGrpSpPr>
          <p:grpSpPr bwMode="auto">
            <a:xfrm>
              <a:off x="5213225" y="3243567"/>
              <a:ext cx="798640" cy="1272666"/>
              <a:chOff x="3753720" y="1772364"/>
              <a:chExt cx="653445" cy="1096182"/>
            </a:xfrm>
          </p:grpSpPr>
          <p:sp>
            <p:nvSpPr>
              <p:cNvPr id="151" name="AutoShape 8"/>
              <p:cNvSpPr>
                <a:spLocks noChangeArrowheads="1"/>
              </p:cNvSpPr>
              <p:nvPr/>
            </p:nvSpPr>
            <p:spPr bwMode="auto">
              <a:xfrm>
                <a:off x="375372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2" name="AutoShape 14"/>
              <p:cNvSpPr>
                <a:spLocks noChangeArrowheads="1"/>
              </p:cNvSpPr>
              <p:nvPr/>
            </p:nvSpPr>
            <p:spPr bwMode="auto">
              <a:xfrm>
                <a:off x="3759211"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2" name="组合 91"/>
            <p:cNvGrpSpPr/>
            <p:nvPr/>
          </p:nvGrpSpPr>
          <p:grpSpPr bwMode="auto">
            <a:xfrm>
              <a:off x="3255778" y="3243567"/>
              <a:ext cx="798638" cy="1268977"/>
              <a:chOff x="2555864" y="1772364"/>
              <a:chExt cx="653444" cy="1093004"/>
            </a:xfrm>
          </p:grpSpPr>
          <p:sp>
            <p:nvSpPr>
              <p:cNvPr id="149" name="AutoShape 8"/>
              <p:cNvSpPr>
                <a:spLocks noChangeArrowheads="1"/>
              </p:cNvSpPr>
              <p:nvPr/>
            </p:nvSpPr>
            <p:spPr bwMode="auto">
              <a:xfrm>
                <a:off x="2555864" y="1772364"/>
                <a:ext cx="653444" cy="934137"/>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0" name="AutoShape 14"/>
              <p:cNvSpPr>
                <a:spLocks noChangeArrowheads="1"/>
              </p:cNvSpPr>
              <p:nvPr/>
            </p:nvSpPr>
            <p:spPr bwMode="auto">
              <a:xfrm>
                <a:off x="2561354" y="2711267"/>
                <a:ext cx="287370"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bwMode="auto">
            <a:xfrm>
              <a:off x="1298334" y="3243567"/>
              <a:ext cx="800876" cy="1272665"/>
              <a:chOff x="1402953" y="1772364"/>
              <a:chExt cx="655274" cy="1096181"/>
            </a:xfrm>
          </p:grpSpPr>
          <p:sp>
            <p:nvSpPr>
              <p:cNvPr id="147" name="AutoShape 8"/>
              <p:cNvSpPr>
                <a:spLocks noChangeArrowheads="1"/>
              </p:cNvSpPr>
              <p:nvPr/>
            </p:nvSpPr>
            <p:spPr bwMode="auto">
              <a:xfrm>
                <a:off x="1402953" y="1772364"/>
                <a:ext cx="655274" cy="935725"/>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48" name="AutoShape 14"/>
              <p:cNvSpPr>
                <a:spLocks noChangeArrowheads="1"/>
              </p:cNvSpPr>
              <p:nvPr/>
            </p:nvSpPr>
            <p:spPr bwMode="auto">
              <a:xfrm>
                <a:off x="1408444" y="2714444"/>
                <a:ext cx="289199"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46" name="AutoShape 14"/>
            <p:cNvSpPr>
              <a:spLocks noChangeArrowheads="1"/>
            </p:cNvSpPr>
            <p:nvPr/>
          </p:nvSpPr>
          <p:spPr bwMode="auto">
            <a:xfrm>
              <a:off x="9132543" y="4333633"/>
              <a:ext cx="351221" cy="17891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95" name="TextBox 17"/>
            <p:cNvSpPr txBox="1"/>
            <p:nvPr/>
          </p:nvSpPr>
          <p:spPr bwMode="auto">
            <a:xfrm>
              <a:off x="178859" y="3670669"/>
              <a:ext cx="1704749" cy="3379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准备阶段 </a:t>
              </a:r>
            </a:p>
          </p:txBody>
        </p:sp>
        <p:sp>
          <p:nvSpPr>
            <p:cNvPr id="96" name="TextBox 18"/>
            <p:cNvSpPr txBox="1"/>
            <p:nvPr/>
          </p:nvSpPr>
          <p:spPr bwMode="auto">
            <a:xfrm>
              <a:off x="2065869" y="3670669"/>
              <a:ext cx="1721997" cy="3378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探索阶段 </a:t>
              </a:r>
            </a:p>
          </p:txBody>
        </p:sp>
        <p:sp>
          <p:nvSpPr>
            <p:cNvPr id="97" name="TextBox 19"/>
            <p:cNvSpPr txBox="1"/>
            <p:nvPr/>
          </p:nvSpPr>
          <p:spPr bwMode="auto">
            <a:xfrm>
              <a:off x="3944986" y="3670669"/>
              <a:ext cx="903046"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实现阶段</a:t>
              </a:r>
            </a:p>
          </p:txBody>
        </p:sp>
        <p:sp>
          <p:nvSpPr>
            <p:cNvPr id="98" name="TextBox 20"/>
            <p:cNvSpPr txBox="1"/>
            <p:nvPr/>
          </p:nvSpPr>
          <p:spPr bwMode="auto">
            <a:xfrm>
              <a:off x="5933311" y="3670669"/>
              <a:ext cx="955960"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部署阶段 </a:t>
              </a:r>
            </a:p>
          </p:txBody>
        </p:sp>
        <p:sp>
          <p:nvSpPr>
            <p:cNvPr id="99" name="TextBox 21"/>
            <p:cNvSpPr txBox="1"/>
            <p:nvPr/>
          </p:nvSpPr>
          <p:spPr bwMode="auto">
            <a:xfrm>
              <a:off x="8481428" y="3662021"/>
              <a:ext cx="902811" cy="337881"/>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运行阶段</a:t>
              </a:r>
            </a:p>
          </p:txBody>
        </p:sp>
        <p:grpSp>
          <p:nvGrpSpPr>
            <p:cNvPr id="100" name="组合 99"/>
            <p:cNvGrpSpPr/>
            <p:nvPr/>
          </p:nvGrpSpPr>
          <p:grpSpPr bwMode="auto">
            <a:xfrm>
              <a:off x="389019" y="4153221"/>
              <a:ext cx="2668704" cy="2293206"/>
              <a:chOff x="941863" y="3983470"/>
              <a:chExt cx="1925931" cy="1973775"/>
            </a:xfrm>
          </p:grpSpPr>
          <p:cxnSp>
            <p:nvCxnSpPr>
              <p:cNvPr id="143" name="直接连接符 142"/>
              <p:cNvCxnSpPr>
                <a:cxnSpLocks noChangeShapeType="1"/>
              </p:cNvCxnSpPr>
              <p:nvPr/>
            </p:nvCxnSpPr>
            <p:spPr bwMode="auto">
              <a:xfrm>
                <a:off x="941884" y="3983470"/>
                <a:ext cx="0" cy="1973775"/>
              </a:xfrm>
              <a:prstGeom prst="line">
                <a:avLst/>
              </a:prstGeom>
              <a:noFill/>
              <a:ln w="9525" algn="ctr">
                <a:solidFill>
                  <a:srgbClr val="888888"/>
                </a:solidFill>
                <a:round/>
                <a:headEnd type="oval" w="med" len="med"/>
                <a:tailEnd type="oval" w="med" len="med"/>
              </a:ln>
            </p:spPr>
          </p:cxnSp>
          <p:sp>
            <p:nvSpPr>
              <p:cNvPr id="144" name="TextBox 34"/>
              <p:cNvSpPr txBox="1"/>
              <p:nvPr/>
            </p:nvSpPr>
            <p:spPr>
              <a:xfrm>
                <a:off x="941863" y="4557342"/>
                <a:ext cx="1925931" cy="123883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项目计划制定（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项目建立和</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人员配置</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完成学习系统部署（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标准流程培训（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学习系统用户学习账号建立</a:t>
                </a:r>
              </a:p>
            </p:txBody>
          </p:sp>
        </p:grpSp>
        <p:grpSp>
          <p:nvGrpSpPr>
            <p:cNvPr id="101" name="组合 100"/>
            <p:cNvGrpSpPr/>
            <p:nvPr/>
          </p:nvGrpSpPr>
          <p:grpSpPr bwMode="auto">
            <a:xfrm>
              <a:off x="2290605" y="1290521"/>
              <a:ext cx="2474596" cy="1984813"/>
              <a:chOff x="2293144" y="2053913"/>
              <a:chExt cx="1845518" cy="1376845"/>
            </a:xfrm>
          </p:grpSpPr>
          <p:cxnSp>
            <p:nvCxnSpPr>
              <p:cNvPr id="141" name="直接连接符 140"/>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142" name="TextBox 37"/>
              <p:cNvSpPr txBox="1"/>
              <p:nvPr/>
            </p:nvSpPr>
            <p:spPr>
              <a:xfrm>
                <a:off x="2293144" y="2053913"/>
                <a:ext cx="1845518" cy="13768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业务现状评估（</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蓝图方案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研讨确（</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顶层设计</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输出文档模版确定（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功能开发需求确定（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a:t>
                </a:r>
                <a:r>
                  <a:rPr lang="zh-CN" altLang="en-US" sz="1000" b="1" kern="0" dirty="0">
                    <a:solidFill>
                      <a:srgbClr val="FF0000"/>
                    </a:solidFill>
                    <a:latin typeface="微软雅黑" panose="020B0503020204020204" pitchFamily="34" charset="-122"/>
                    <a:ea typeface="微软雅黑" panose="020B0503020204020204" pitchFamily="34" charset="-122"/>
                  </a:rPr>
                  <a:t>迁移方案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2" name="组合 101"/>
            <p:cNvGrpSpPr/>
            <p:nvPr/>
          </p:nvGrpSpPr>
          <p:grpSpPr bwMode="auto">
            <a:xfrm>
              <a:off x="4354685" y="4383304"/>
              <a:ext cx="2750721" cy="2996344"/>
              <a:chOff x="3643691" y="4389052"/>
              <a:chExt cx="1930922" cy="2578815"/>
            </a:xfrm>
          </p:grpSpPr>
          <p:cxnSp>
            <p:nvCxnSpPr>
              <p:cNvPr id="139" name="直接连接符 138"/>
              <p:cNvCxnSpPr>
                <a:cxnSpLocks noChangeShapeType="1"/>
              </p:cNvCxnSpPr>
              <p:nvPr/>
            </p:nvCxnSpPr>
            <p:spPr bwMode="auto">
              <a:xfrm flipH="1">
                <a:off x="3643691" y="4389052"/>
                <a:ext cx="4905" cy="2282422"/>
              </a:xfrm>
              <a:prstGeom prst="line">
                <a:avLst/>
              </a:prstGeom>
              <a:noFill/>
              <a:ln w="9525" algn="ctr">
                <a:solidFill>
                  <a:srgbClr val="888888"/>
                </a:solidFill>
                <a:round/>
                <a:headEnd type="oval" w="med" len="med"/>
                <a:tailEnd type="oval" w="med" len="med"/>
              </a:ln>
            </p:spPr>
          </p:cxnSp>
          <p:sp>
            <p:nvSpPr>
              <p:cNvPr id="140" name="TextBox 40"/>
              <p:cNvSpPr txBox="1"/>
              <p:nvPr/>
            </p:nvSpPr>
            <p:spPr>
              <a:xfrm>
                <a:off x="3648682" y="4764746"/>
                <a:ext cx="1925931" cy="2203121"/>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系统配置测试（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测试系统部署（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关键用户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操作培训</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功能开发及测试（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用户单元测试（百疆）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集成测试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数据收集（百疆）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数据迁移测试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bwMode="auto">
            <a:xfrm>
              <a:off x="7624445" y="4735830"/>
              <a:ext cx="3758638" cy="2518596"/>
              <a:chOff x="6047895" y="3996060"/>
              <a:chExt cx="2674393" cy="2167640"/>
            </a:xfrm>
          </p:grpSpPr>
          <p:cxnSp>
            <p:nvCxnSpPr>
              <p:cNvPr id="137" name="直接连接符 136"/>
              <p:cNvCxnSpPr>
                <a:cxnSpLocks noChangeShapeType="1"/>
              </p:cNvCxnSpPr>
              <p:nvPr/>
            </p:nvCxnSpPr>
            <p:spPr bwMode="auto">
              <a:xfrm>
                <a:off x="6047895" y="3996060"/>
                <a:ext cx="0" cy="1781976"/>
              </a:xfrm>
              <a:prstGeom prst="line">
                <a:avLst/>
              </a:prstGeom>
              <a:noFill/>
              <a:ln w="9525" algn="ctr">
                <a:solidFill>
                  <a:srgbClr val="888888"/>
                </a:solidFill>
                <a:round/>
                <a:headEnd type="oval" w="med" len="med"/>
                <a:tailEnd type="oval" w="med" len="med"/>
              </a:ln>
            </p:spPr>
          </p:cxnSp>
          <p:sp>
            <p:nvSpPr>
              <p:cNvPr id="138" name="TextBox 43"/>
              <p:cNvSpPr txBox="1"/>
              <p:nvPr/>
            </p:nvSpPr>
            <p:spPr>
              <a:xfrm>
                <a:off x="6100759" y="4068315"/>
                <a:ext cx="2621529" cy="209538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财务期初余额导入（总账、供应商、客户、资产余额导入），确认并核对，实现财务的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上线</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，SAP全面接管新业务的发生（ BOS&amp;百疆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物料、财务账期打开，开始系统补录单据（BOS&amp;百疆）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顾问支持期初系统</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运维</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相关操作、指导（BOS&amp;百疆）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各业务线端到端的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数据闭环</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、实现业务流程的的财务、审计闭环，满足财务法定报表的出具（BOS&amp;百疆）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104" name="直接连接符 103"/>
            <p:cNvCxnSpPr>
              <a:cxnSpLocks noChangeShapeType="1"/>
            </p:cNvCxnSpPr>
            <p:nvPr/>
          </p:nvCxnSpPr>
          <p:spPr bwMode="auto">
            <a:xfrm>
              <a:off x="5875845" y="1137975"/>
              <a:ext cx="21239" cy="2215876"/>
            </a:xfrm>
            <a:prstGeom prst="line">
              <a:avLst/>
            </a:prstGeom>
            <a:noFill/>
            <a:ln w="9525" algn="ctr">
              <a:solidFill>
                <a:srgbClr val="888888"/>
              </a:solidFill>
              <a:round/>
              <a:headEnd type="oval" w="med" len="med"/>
              <a:tailEnd type="oval" w="med" len="med"/>
            </a:ln>
          </p:spPr>
        </p:cxnSp>
        <p:sp>
          <p:nvSpPr>
            <p:cNvPr id="105" name="TextBox 46"/>
            <p:cNvSpPr txBox="1"/>
            <p:nvPr/>
          </p:nvSpPr>
          <p:spPr bwMode="auto">
            <a:xfrm>
              <a:off x="5925650" y="1186876"/>
              <a:ext cx="2409082" cy="228832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系经</a:t>
              </a:r>
              <a:r>
                <a:rPr lang="zh-CN" altLang="en-US" sz="1000" b="1" kern="0" dirty="0">
                  <a:solidFill>
                    <a:srgbClr val="FF0000"/>
                  </a:solidFill>
                  <a:latin typeface="微软雅黑" panose="020B0503020204020204" pitchFamily="34" charset="-122"/>
                  <a:ea typeface="微软雅黑" panose="020B0503020204020204" pitchFamily="34" charset="-122"/>
                </a:rPr>
                <a:t>迁移</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策略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正式系统部署（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最终用户培训（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用户权限测试（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业务数据确认和导入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上线检查（</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06" name="Group 12"/>
            <p:cNvGrpSpPr/>
            <p:nvPr/>
          </p:nvGrpSpPr>
          <p:grpSpPr bwMode="auto">
            <a:xfrm rot="19906246" flipH="1" flipV="1">
              <a:off x="8588469" y="2967617"/>
              <a:ext cx="1526390" cy="343994"/>
              <a:chOff x="2537" y="1059"/>
              <a:chExt cx="888" cy="248"/>
            </a:xfrm>
          </p:grpSpPr>
          <p:grpSp>
            <p:nvGrpSpPr>
              <p:cNvPr id="127" name="Group 13"/>
              <p:cNvGrpSpPr/>
              <p:nvPr/>
            </p:nvGrpSpPr>
            <p:grpSpPr bwMode="auto">
              <a:xfrm>
                <a:off x="2537" y="1059"/>
                <a:ext cx="741" cy="186"/>
                <a:chOff x="1570" y="2574"/>
                <a:chExt cx="1113" cy="280"/>
              </a:xfrm>
            </p:grpSpPr>
            <p:sp>
              <p:nvSpPr>
                <p:cNvPr id="133" name="AutoShape 14"/>
                <p:cNvSpPr>
                  <a:spLocks noChangeArrowheads="1"/>
                </p:cNvSpPr>
                <p:nvPr/>
              </p:nvSpPr>
              <p:spPr bwMode="ltGray">
                <a:xfrm rot="5263130">
                  <a:off x="1862" y="2282"/>
                  <a:ext cx="229"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4" name="AutoShape 15"/>
                <p:cNvSpPr>
                  <a:spLocks noChangeArrowheads="1"/>
                </p:cNvSpPr>
                <p:nvPr/>
              </p:nvSpPr>
              <p:spPr bwMode="ltGray">
                <a:xfrm rot="6078281">
                  <a:off x="1997" y="2280"/>
                  <a:ext cx="227"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5" name="AutoShape 16"/>
                <p:cNvSpPr>
                  <a:spLocks noChangeArrowheads="1"/>
                </p:cNvSpPr>
                <p:nvPr/>
              </p:nvSpPr>
              <p:spPr bwMode="ltGray">
                <a:xfrm rot="6373927">
                  <a:off x="2072" y="2302"/>
                  <a:ext cx="231"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6" name="AutoShape 17"/>
                <p:cNvSpPr>
                  <a:spLocks noChangeArrowheads="1"/>
                </p:cNvSpPr>
                <p:nvPr/>
              </p:nvSpPr>
              <p:spPr bwMode="ltGray">
                <a:xfrm rot="6906312">
                  <a:off x="2162" y="233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28" name="Group 18"/>
              <p:cNvGrpSpPr/>
              <p:nvPr/>
            </p:nvGrpSpPr>
            <p:grpSpPr bwMode="auto">
              <a:xfrm rot="1353540">
                <a:off x="2686" y="1120"/>
                <a:ext cx="739" cy="187"/>
                <a:chOff x="1578" y="2576"/>
                <a:chExt cx="1114" cy="280"/>
              </a:xfrm>
            </p:grpSpPr>
            <p:sp>
              <p:nvSpPr>
                <p:cNvPr id="129" name="AutoShape 19"/>
                <p:cNvSpPr>
                  <a:spLocks noChangeArrowheads="1"/>
                </p:cNvSpPr>
                <p:nvPr/>
              </p:nvSpPr>
              <p:spPr bwMode="ltGray">
                <a:xfrm rot="5263130">
                  <a:off x="1871" y="228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0" name="AutoShape 20"/>
                <p:cNvSpPr>
                  <a:spLocks noChangeArrowheads="1"/>
                </p:cNvSpPr>
                <p:nvPr/>
              </p:nvSpPr>
              <p:spPr bwMode="ltGray">
                <a:xfrm rot="6078281">
                  <a:off x="2005" y="2279"/>
                  <a:ext cx="223"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1" name="AutoShape 21"/>
                <p:cNvSpPr>
                  <a:spLocks noChangeArrowheads="1"/>
                </p:cNvSpPr>
                <p:nvPr/>
              </p:nvSpPr>
              <p:spPr bwMode="ltGray">
                <a:xfrm rot="6373927">
                  <a:off x="2080" y="2304"/>
                  <a:ext cx="227" cy="815"/>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2" name="AutoShape 22"/>
                <p:cNvSpPr>
                  <a:spLocks noChangeArrowheads="1"/>
                </p:cNvSpPr>
                <p:nvPr/>
              </p:nvSpPr>
              <p:spPr bwMode="ltGray">
                <a:xfrm rot="6906312">
                  <a:off x="2171" y="2336"/>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07" name="组合 106"/>
            <p:cNvGrpSpPr/>
            <p:nvPr/>
          </p:nvGrpSpPr>
          <p:grpSpPr bwMode="auto">
            <a:xfrm>
              <a:off x="7488821" y="3371600"/>
              <a:ext cx="2098936" cy="1570820"/>
              <a:chOff x="7542192" y="3159750"/>
              <a:chExt cx="1677511" cy="1351805"/>
            </a:xfrm>
          </p:grpSpPr>
          <p:grpSp>
            <p:nvGrpSpPr>
              <p:cNvPr id="122" name="组合 121"/>
              <p:cNvGrpSpPr/>
              <p:nvPr/>
            </p:nvGrpSpPr>
            <p:grpSpPr bwMode="auto">
              <a:xfrm>
                <a:off x="7542192" y="3159750"/>
                <a:ext cx="1677511" cy="1351805"/>
                <a:chOff x="7342722" y="2879910"/>
                <a:chExt cx="2617944" cy="2109645"/>
              </a:xfrm>
            </p:grpSpPr>
            <p:sp>
              <p:nvSpPr>
                <p:cNvPr id="124" name="Oval 8"/>
                <p:cNvSpPr>
                  <a:spLocks noChangeArrowheads="1"/>
                </p:cNvSpPr>
                <p:nvPr/>
              </p:nvSpPr>
              <p:spPr bwMode="auto">
                <a:xfrm flipV="1">
                  <a:off x="7342722" y="4543674"/>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5" name="Oval 19"/>
                <p:cNvSpPr>
                  <a:spLocks noChangeArrowheads="1"/>
                </p:cNvSpPr>
                <p:nvPr/>
              </p:nvSpPr>
              <p:spPr bwMode="auto">
                <a:xfrm>
                  <a:off x="7440782" y="2879910"/>
                  <a:ext cx="1089816" cy="1159724"/>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23" name="TextBox 5"/>
              <p:cNvSpPr txBox="1"/>
              <p:nvPr/>
            </p:nvSpPr>
            <p:spPr>
              <a:xfrm>
                <a:off x="7663604" y="3325311"/>
                <a:ext cx="639717" cy="431580"/>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系统分批</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上线</a:t>
                </a:r>
              </a:p>
            </p:txBody>
          </p:sp>
        </p:grpSp>
        <p:sp>
          <p:nvSpPr>
            <p:cNvPr id="108" name="TextBox 43"/>
            <p:cNvSpPr txBox="1"/>
            <p:nvPr/>
          </p:nvSpPr>
          <p:spPr bwMode="auto">
            <a:xfrm>
              <a:off x="8369008" y="1828240"/>
              <a:ext cx="2601595" cy="121282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实际成本总览，各利润中心收入、成本分析，以及实际成本穿透查询、成本组件明细分析</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en-US" altLang="zh-CN"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COPA </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报表</a:t>
              </a:r>
            </a:p>
          </p:txBody>
        </p:sp>
        <p:cxnSp>
          <p:nvCxnSpPr>
            <p:cNvPr id="109" name="直接连接符 108"/>
            <p:cNvCxnSpPr>
              <a:cxnSpLocks noChangeShapeType="1"/>
            </p:cNvCxnSpPr>
            <p:nvPr/>
          </p:nvCxnSpPr>
          <p:spPr bwMode="auto">
            <a:xfrm>
              <a:off x="8396681" y="1748226"/>
              <a:ext cx="0" cy="1785767"/>
            </a:xfrm>
            <a:prstGeom prst="line">
              <a:avLst/>
            </a:prstGeom>
            <a:noFill/>
            <a:ln w="9525" algn="ctr">
              <a:solidFill>
                <a:srgbClr val="888888"/>
              </a:solidFill>
              <a:round/>
              <a:headEnd type="oval" w="med" len="med"/>
              <a:tailEnd type="oval" w="med" len="med"/>
            </a:ln>
          </p:spPr>
        </p:cxnSp>
      </p:grpSp>
      <p:cxnSp>
        <p:nvCxnSpPr>
          <p:cNvPr id="2" name="直接连接符 1"/>
          <p:cNvCxnSpPr>
            <a:cxnSpLocks noChangeShapeType="1"/>
          </p:cNvCxnSpPr>
          <p:nvPr/>
        </p:nvCxnSpPr>
        <p:spPr bwMode="auto">
          <a:xfrm>
            <a:off x="3206675" y="3850899"/>
            <a:ext cx="0" cy="478665"/>
          </a:xfrm>
          <a:prstGeom prst="line">
            <a:avLst/>
          </a:prstGeom>
          <a:noFill/>
          <a:ln w="9525" algn="ctr">
            <a:solidFill>
              <a:srgbClr val="888888"/>
            </a:solidFill>
            <a:round/>
            <a:headEnd type="oval" w="med" len="med"/>
            <a:tailEnd type="oval" w="med" len="med"/>
          </a:ln>
        </p:spPr>
      </p:cxnSp>
      <p:sp>
        <p:nvSpPr>
          <p:cNvPr id="8" name="TextBox 34"/>
          <p:cNvSpPr txBox="1"/>
          <p:nvPr/>
        </p:nvSpPr>
        <p:spPr>
          <a:xfrm>
            <a:off x="3282696" y="4033992"/>
            <a:ext cx="711650" cy="29590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顶层设计</a:t>
            </a:r>
          </a:p>
        </p:txBody>
      </p:sp>
      <p:sp>
        <p:nvSpPr>
          <p:cNvPr id="9" name="五角星 8"/>
          <p:cNvSpPr/>
          <p:nvPr/>
        </p:nvSpPr>
        <p:spPr>
          <a:xfrm>
            <a:off x="3261111" y="3904487"/>
            <a:ext cx="231715" cy="210130"/>
          </a:xfrm>
          <a:prstGeom prst="star5">
            <a:avLst/>
          </a:prstGeom>
          <a:solidFill>
            <a:srgbClr val="FF0000"/>
          </a:solidFill>
        </p:spPr>
        <p:style>
          <a:lnRef idx="0">
            <a:srgbClr val="FFFFFF"/>
          </a:lnRef>
          <a:fillRef idx="1">
            <a:schemeClr val="accent1"/>
          </a:fillRef>
          <a:effectRef idx="0">
            <a:srgbClr val="FFFFFF"/>
          </a:effectRef>
          <a:fontRef idx="minor">
            <a:schemeClr val="lt1"/>
          </a:fontRef>
        </p:style>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prstClr val="white"/>
              </a:solidFill>
              <a:effectLst/>
              <a:uLnTx/>
              <a:uFillTx/>
              <a:latin typeface="等线" panose="02010600030101010101" pitchFamily="2" charset="-122"/>
              <a:ea typeface="Arial Unicode MS" panose="020B0604020202020204" pitchFamily="34" charset="-128"/>
              <a:cs typeface="Arial Unicode MS" panose="020B0604020202020204" pitchFamily="34" charset="-128"/>
            </a:endParaRPr>
          </a:p>
        </p:txBody>
      </p:sp>
      <p:sp>
        <p:nvSpPr>
          <p:cNvPr id="13" name="TextBox 5"/>
          <p:cNvSpPr txBox="1"/>
          <p:nvPr/>
        </p:nvSpPr>
        <p:spPr>
          <a:xfrm>
            <a:off x="9626620" y="3266330"/>
            <a:ext cx="1107996" cy="4247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百疆光电及</a:t>
            </a: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其他公司上线</a:t>
            </a:r>
          </a:p>
        </p:txBody>
      </p:sp>
      <p:sp>
        <p:nvSpPr>
          <p:cNvPr id="7" name="TextBox 20"/>
          <p:cNvSpPr txBox="1"/>
          <p:nvPr/>
        </p:nvSpPr>
        <p:spPr bwMode="auto">
          <a:xfrm>
            <a:off x="6297886" y="3580034"/>
            <a:ext cx="107823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/12/15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0" name="TextBox 20"/>
          <p:cNvSpPr txBox="1"/>
          <p:nvPr/>
        </p:nvSpPr>
        <p:spPr bwMode="auto">
          <a:xfrm>
            <a:off x="4359772" y="3572729"/>
            <a:ext cx="107823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/10/15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1" name="TextBox 20"/>
          <p:cNvSpPr txBox="1"/>
          <p:nvPr/>
        </p:nvSpPr>
        <p:spPr bwMode="auto">
          <a:xfrm>
            <a:off x="2451112" y="3590810"/>
            <a:ext cx="98425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/9/15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2" name="TextBox 20"/>
          <p:cNvSpPr txBox="1"/>
          <p:nvPr/>
        </p:nvSpPr>
        <p:spPr bwMode="auto">
          <a:xfrm>
            <a:off x="584195" y="3587824"/>
            <a:ext cx="896399" cy="2585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/9/7</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4" name="TextBox 20"/>
          <p:cNvSpPr txBox="1"/>
          <p:nvPr/>
        </p:nvSpPr>
        <p:spPr bwMode="auto">
          <a:xfrm>
            <a:off x="8873238" y="3602420"/>
            <a:ext cx="956945" cy="42354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a:t>
            </a:r>
            <a:r>
              <a:rPr lang="en-US" altLang="zh-CN" sz="1200" b="1" dirty="0">
                <a:solidFill>
                  <a:srgbClr val="111111"/>
                </a:solidFill>
                <a:latin typeface="微软雅黑" panose="020B0503020204020204" pitchFamily="34" charset="-122"/>
              </a:rPr>
              <a:t>/1/1-</a:t>
            </a:r>
          </a:p>
          <a:p>
            <a:pPr marL="0" marR="0" lvl="0" indent="0" algn="l" defTabSz="914400" rtl="0" eaLnBrk="1" fontAlgn="auto" latinLnBrk="0" hangingPunct="1">
              <a:lnSpc>
                <a:spcPct val="90000"/>
              </a:lnSpc>
              <a:spcBef>
                <a:spcPts val="0"/>
              </a:spcBef>
              <a:spcAft>
                <a:spcPts val="0"/>
              </a:spcAft>
              <a:buClrTx/>
              <a:buSzTx/>
              <a:buFontTx/>
              <a:buNone/>
              <a:defRPr/>
            </a:pPr>
            <a:r>
              <a:rPr lang="en-US" altLang="zh-CN" sz="1200" b="1" dirty="0">
                <a:solidFill>
                  <a:srgbClr val="111111"/>
                </a:solidFill>
                <a:latin typeface="微软雅黑" panose="020B0503020204020204" pitchFamily="34" charset="-122"/>
              </a:rPr>
              <a:t>2027/5/1</a:t>
            </a:r>
            <a:endParaRPr lang="zh-CN" altLang="en-US" sz="1200" b="1" dirty="0">
              <a:solidFill>
                <a:srgbClr val="11111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504000" y="504000"/>
            <a:ext cx="11687223" cy="332399"/>
          </a:xfrm>
        </p:spPr>
        <p:txBody>
          <a:bodyPr vert="horz" wrap="square" lIns="0" tIns="0" rIns="0" bIns="0" rtlCol="0" anchor="t" anchorCtr="0">
            <a:spAutoFit/>
          </a:bodyPr>
          <a:lstStyle/>
          <a:p>
            <a:pPr defTabSz="1087755"/>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本次百疆数字化核心</a:t>
            </a:r>
            <a:r>
              <a:rPr lang="en-US" altLang="zh-CN" sz="2400" b="1" dirty="0">
                <a:solidFill>
                  <a:srgbClr val="000000">
                    <a:lumMod val="95000"/>
                    <a:lumOff val="5000"/>
                  </a:srgbClr>
                </a:solidFill>
                <a:latin typeface="微软雅黑" panose="020B0503020204020204" pitchFamily="34" charset="-122"/>
                <a:ea typeface="微软雅黑" panose="020B0503020204020204" pitchFamily="34" charset="-122"/>
              </a:rPr>
              <a:t>SAP</a:t>
            </a:r>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项目的实施范围</a:t>
            </a:r>
          </a:p>
        </p:txBody>
      </p:sp>
      <p:sp>
        <p:nvSpPr>
          <p:cNvPr id="6" name="TextBox 24"/>
          <p:cNvSpPr txBox="1"/>
          <p:nvPr/>
        </p:nvSpPr>
        <p:spPr>
          <a:xfrm>
            <a:off x="504000" y="2591701"/>
            <a:ext cx="10987413" cy="1753235"/>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ERP(</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替代金蝶</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实施主要模块范围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覆盖所有</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 S4HC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功能及最佳业务实践流程。主要功能如下：</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务会计：总账，应付，应收，固定资产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管理，预算管理，资金管理，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成本会计管理，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COPA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（获利能力分析），合并报表（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25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个免费法人主体）；</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销售与分销管理：客户管理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，销售价格管理，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销售报价</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销售合同</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销售订单</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销售发货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应收发票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收款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销售退</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信用额度管理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，客户返利管理，销售计划管理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采购执行管理：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供应商管理，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采购合同管理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采购价格管理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采购订单管理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采购入库</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应付发票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付款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采购退货</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管理，采购返利管理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库存管理：仓库出入库管理，转储，盘点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报废；</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TextBox 24"/>
          <p:cNvSpPr txBox="1"/>
          <p:nvPr/>
        </p:nvSpPr>
        <p:spPr>
          <a:xfrm>
            <a:off x="504000" y="5971235"/>
            <a:ext cx="11491634" cy="521233"/>
          </a:xfrm>
          <a:prstGeom prst="rect">
            <a:avLst/>
          </a:prstGeom>
          <a:noFill/>
        </p:spPr>
        <p:txBody>
          <a:bodyPr wrap="square" numCol="2" spcCol="180000" rtlCol="0">
            <a:no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集成外围系统 ：</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（飞书）集成；千易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OMS</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p:cNvSpPr txBox="1"/>
          <p:nvPr/>
        </p:nvSpPr>
        <p:spPr>
          <a:xfrm>
            <a:off x="684975" y="2285560"/>
            <a:ext cx="5013131" cy="276999"/>
          </a:xfrm>
          <a:prstGeom prst="rect">
            <a:avLst/>
          </a:prstGeom>
          <a:noFill/>
        </p:spPr>
        <p:txBody>
          <a:bodyPr vert="horz" wrap="square" rtlCol="0">
            <a:spAutoFit/>
          </a:bodyPr>
          <a:lstStyle/>
          <a:p>
            <a:r>
              <a:rPr lang="zh-CN" altLang="en-US" sz="1200" dirty="0">
                <a:solidFill>
                  <a:srgbClr val="333333"/>
                </a:solidFill>
                <a:latin typeface="微软雅黑" panose="020B0503020204020204" pitchFamily="34" charset="-122"/>
                <a:ea typeface="微软雅黑" panose="020B0503020204020204" pitchFamily="34" charset="-122"/>
              </a:rPr>
              <a:t>二期：意大利、中亚、北非、巴基斯坦 </a:t>
            </a:r>
            <a:r>
              <a:rPr lang="en-US" altLang="zh-CN" sz="1200" dirty="0">
                <a:solidFill>
                  <a:srgbClr val="333333"/>
                </a:solidFill>
                <a:latin typeface="微软雅黑" panose="020B0503020204020204" pitchFamily="34" charset="-122"/>
                <a:ea typeface="微软雅黑" panose="020B0503020204020204" pitchFamily="34" charset="-122"/>
              </a:rPr>
              <a:t>— </a:t>
            </a:r>
            <a:r>
              <a:rPr lang="zh-CN" altLang="en-US" sz="1200" dirty="0">
                <a:solidFill>
                  <a:srgbClr val="333333"/>
                </a:solidFill>
                <a:latin typeface="微软雅黑" panose="020B0503020204020204" pitchFamily="34" charset="-122"/>
                <a:ea typeface="微软雅黑" panose="020B0503020204020204" pitchFamily="34" charset="-122"/>
              </a:rPr>
              <a:t>后续扩展</a:t>
            </a:r>
            <a:endParaRPr lang="en-US" altLang="zh-CN" sz="1200" dirty="0">
              <a:solidFill>
                <a:srgbClr val="333333"/>
              </a:solidFill>
              <a:latin typeface="微软雅黑" panose="020B0503020204020204" pitchFamily="34" charset="-122"/>
              <a:ea typeface="微软雅黑" panose="020B0503020204020204" pitchFamily="34" charset="-122"/>
            </a:endParaRPr>
          </a:p>
        </p:txBody>
      </p:sp>
      <p:sp>
        <p:nvSpPr>
          <p:cNvPr id="12" name="TextBox 24"/>
          <p:cNvSpPr txBox="1"/>
          <p:nvPr/>
        </p:nvSpPr>
        <p:spPr>
          <a:xfrm>
            <a:off x="504000" y="4419134"/>
            <a:ext cx="5284236" cy="1444691"/>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BTP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（含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CPI</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客户下单系统</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线下</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POS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系统集成到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线上电商</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OMS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（千易）集成到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菲律宾</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采购入库导入</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，保存入库时产品的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号及质保期等信息</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3" name="TextBox 24"/>
          <p:cNvSpPr txBox="1"/>
          <p:nvPr/>
        </p:nvSpPr>
        <p:spPr>
          <a:xfrm>
            <a:off x="5788236" y="4646370"/>
            <a:ext cx="5333854" cy="1444691"/>
          </a:xfrm>
          <a:prstGeom prst="rect">
            <a:avLst/>
          </a:prstGeom>
          <a:noFill/>
        </p:spPr>
        <p:txBody>
          <a:bodyPr wrap="square" rtlCol="0">
            <a:spAutoFit/>
          </a:bodyPr>
          <a:lstStyle/>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自建仓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PDA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功能：实现出库扫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码、入库扫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保存产品的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管理及质保期等信息；</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（替代加拿大的千易）</a:t>
            </a:r>
            <a:endParaRPr kumimoji="0" lang="en-US" altLang="zh-CN" sz="1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第三方仓集成（</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加拿大谷仓</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）：实现与第三方仓集成</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税务集成、金税集成</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关税计算功能</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 name="文本框 1"/>
          <p:cNvSpPr txBox="1"/>
          <p:nvPr/>
        </p:nvSpPr>
        <p:spPr>
          <a:xfrm>
            <a:off x="6169025" y="1302385"/>
            <a:ext cx="5386705" cy="829945"/>
          </a:xfrm>
          <a:prstGeom prst="rect">
            <a:avLst/>
          </a:prstGeom>
        </p:spPr>
        <p:txBody>
          <a:bodyPr wrap="square">
            <a:spAutoFit/>
          </a:bodyPr>
          <a:lstStyle/>
          <a:p>
            <a:r>
              <a:rPr lang="zh-CN" altLang="en-US" sz="1200" b="1">
                <a:latin typeface="微软雅黑" panose="020B0503020204020204" pitchFamily="34" charset="-122"/>
                <a:ea typeface="微软雅黑" panose="020B0503020204020204" pitchFamily="34" charset="-122"/>
                <a:cs typeface="微软雅黑" panose="020B0503020204020204" pitchFamily="34" charset="-122"/>
              </a:rPr>
              <a:t>实施期间：</a:t>
            </a: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一期：</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2026/7-2026/12</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，准备、探索、实现、部署，</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2027/1/1 </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上线运行（初步计划，根据客户的时间进行调整，但数据从</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2027</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年年初开始录入）</a:t>
            </a:r>
          </a:p>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二期：2027年4月完成测试培训，2027年</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月，实施上线</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7065" y="1149350"/>
            <a:ext cx="5322570" cy="1106805"/>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本次</a:t>
            </a:r>
            <a:r>
              <a:rPr lang="en-US" altLang="zh-CN"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项目实施主体范围（法人结构）：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a:tabLst>
                <a:tab pos="3676650" algn="l"/>
              </a:tabLst>
            </a:pPr>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P1 </a:t>
            </a:r>
            <a:r>
              <a:rPr lang="zh-CN" altLang="en-US" sz="1200" dirty="0">
                <a:solidFill>
                  <a:srgbClr val="333333"/>
                </a:solidFill>
                <a:latin typeface="微软雅黑" panose="020B0503020204020204" pitchFamily="34" charset="-122"/>
                <a:ea typeface="微软雅黑" panose="020B0503020204020204" pitchFamily="34" charset="-122"/>
                <a:sym typeface="+mn-ea"/>
              </a:rPr>
              <a:t>：总部中国、菲律宾（最大海外实体，</a:t>
            </a:r>
            <a:r>
              <a:rPr lang="en-US" altLang="zh-CN" sz="1200" dirty="0">
                <a:solidFill>
                  <a:srgbClr val="333333"/>
                </a:solidFill>
                <a:latin typeface="微软雅黑" panose="020B0503020204020204" pitchFamily="34" charset="-122"/>
                <a:ea typeface="微软雅黑" panose="020B0503020204020204" pitchFamily="34" charset="-122"/>
                <a:sym typeface="+mn-ea"/>
              </a:rPr>
              <a:t>3 </a:t>
            </a:r>
            <a:r>
              <a:rPr lang="zh-CN" altLang="en-US" sz="1200" dirty="0">
                <a:solidFill>
                  <a:srgbClr val="333333"/>
                </a:solidFill>
                <a:latin typeface="微软雅黑" panose="020B0503020204020204" pitchFamily="34" charset="-122"/>
                <a:ea typeface="微软雅黑" panose="020B0503020204020204" pitchFamily="34" charset="-122"/>
                <a:sym typeface="+mn-ea"/>
              </a:rPr>
              <a:t>条业务线并行）</a:t>
            </a:r>
            <a:endParaRPr lang="en-US" altLang="zh-CN" sz="1200" dirty="0">
              <a:solidFill>
                <a:srgbClr val="333333"/>
              </a:solidFill>
              <a:latin typeface="微软雅黑" panose="020B0503020204020204" pitchFamily="34" charset="-122"/>
              <a:ea typeface="微软雅黑" panose="020B0503020204020204" pitchFamily="34" charset="-122"/>
            </a:endParaRP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P2 </a:t>
            </a:r>
            <a:r>
              <a:rPr lang="zh-CN" altLang="en-US" sz="1200" dirty="0">
                <a:solidFill>
                  <a:srgbClr val="333333"/>
                </a:solidFill>
                <a:latin typeface="微软雅黑" panose="020B0503020204020204" pitchFamily="34" charset="-122"/>
                <a:ea typeface="微软雅黑" panose="020B0503020204020204" pitchFamily="34" charset="-122"/>
                <a:sym typeface="+mn-ea"/>
              </a:rPr>
              <a:t>：安徽、黑龙江</a:t>
            </a:r>
            <a:endParaRPr lang="en-US" altLang="zh-CN" sz="1200" dirty="0">
              <a:solidFill>
                <a:srgbClr val="333333"/>
              </a:solidFill>
              <a:latin typeface="微软雅黑" panose="020B0503020204020204" pitchFamily="34" charset="-122"/>
              <a:ea typeface="微软雅黑" panose="020B0503020204020204" pitchFamily="34" charset="-122"/>
            </a:endParaRP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P3 </a:t>
            </a:r>
            <a:r>
              <a:rPr lang="zh-CN" altLang="en-US" sz="1200" dirty="0">
                <a:solidFill>
                  <a:srgbClr val="333333"/>
                </a:solidFill>
                <a:latin typeface="微软雅黑" panose="020B0503020204020204" pitchFamily="34" charset="-122"/>
                <a:ea typeface="微软雅黑" panose="020B0503020204020204" pitchFamily="34" charset="-122"/>
                <a:sym typeface="+mn-ea"/>
              </a:rPr>
              <a:t>：加拿大 </a:t>
            </a:r>
            <a:r>
              <a:rPr lang="en-US" altLang="zh-CN" sz="1200" dirty="0">
                <a:solidFill>
                  <a:srgbClr val="333333"/>
                </a:solidFill>
                <a:latin typeface="微软雅黑" panose="020B0503020204020204" pitchFamily="34" charset="-122"/>
                <a:ea typeface="微软雅黑" panose="020B0503020204020204" pitchFamily="34" charset="-122"/>
                <a:sym typeface="+mn-ea"/>
              </a:rPr>
              <a:t>— </a:t>
            </a:r>
            <a:r>
              <a:rPr lang="zh-CN" altLang="en-US" sz="1200" dirty="0">
                <a:solidFill>
                  <a:srgbClr val="333333"/>
                </a:solidFill>
                <a:latin typeface="微软雅黑" panose="020B0503020204020204" pitchFamily="34" charset="-122"/>
                <a:ea typeface="微软雅黑" panose="020B0503020204020204" pitchFamily="34" charset="-122"/>
                <a:sym typeface="+mn-ea"/>
              </a:rPr>
              <a:t>北美零售大客户（</a:t>
            </a:r>
            <a:r>
              <a:rPr lang="en-US" altLang="zh-CN" sz="1200" dirty="0">
                <a:solidFill>
                  <a:srgbClr val="333333"/>
                </a:solidFill>
                <a:latin typeface="微软雅黑" panose="020B0503020204020204" pitchFamily="34" charset="-122"/>
                <a:ea typeface="微软雅黑" panose="020B0503020204020204" pitchFamily="34" charset="-122"/>
                <a:sym typeface="+mn-ea"/>
              </a:rPr>
              <a:t>BBY / Costco</a:t>
            </a:r>
            <a:r>
              <a:rPr lang="zh-CN" altLang="en-US" sz="1200" dirty="0">
                <a:solidFill>
                  <a:srgbClr val="333333"/>
                </a:solidFill>
                <a:latin typeface="微软雅黑" panose="020B0503020204020204" pitchFamily="34" charset="-122"/>
                <a:ea typeface="微软雅黑" panose="020B0503020204020204" pitchFamily="34" charset="-122"/>
                <a:sym typeface="+mn-ea"/>
              </a:rPr>
              <a:t>）</a:t>
            </a: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P4 </a:t>
            </a:r>
            <a:r>
              <a:rPr lang="zh-CN" altLang="en-US" sz="1200" dirty="0">
                <a:solidFill>
                  <a:srgbClr val="333333"/>
                </a:solidFill>
                <a:latin typeface="微软雅黑" panose="020B0503020204020204" pitchFamily="34" charset="-122"/>
                <a:ea typeface="微软雅黑" panose="020B0503020204020204" pitchFamily="34" charset="-122"/>
                <a:sym typeface="+mn-ea"/>
              </a:rPr>
              <a:t>：墨西哥、巴西 </a:t>
            </a:r>
            <a:r>
              <a:rPr lang="en-US" altLang="zh-CN" sz="1200" dirty="0">
                <a:solidFill>
                  <a:srgbClr val="333333"/>
                </a:solidFill>
                <a:latin typeface="微软雅黑" panose="020B0503020204020204" pitchFamily="34" charset="-122"/>
                <a:ea typeface="微软雅黑" panose="020B0503020204020204" pitchFamily="34" charset="-122"/>
                <a:sym typeface="+mn-ea"/>
              </a:rPr>
              <a:t>— </a:t>
            </a:r>
            <a:r>
              <a:rPr lang="zh-CN" altLang="en-US" sz="1200" dirty="0">
                <a:solidFill>
                  <a:srgbClr val="333333"/>
                </a:solidFill>
                <a:latin typeface="微软雅黑" panose="020B0503020204020204" pitchFamily="34" charset="-122"/>
                <a:ea typeface="微软雅黑" panose="020B0503020204020204" pitchFamily="34" charset="-122"/>
                <a:sym typeface="+mn-ea"/>
              </a:rPr>
              <a:t>拉美复杂税务合规（</a:t>
            </a:r>
            <a:r>
              <a:rPr lang="en-US" altLang="zh-CN" sz="1200" dirty="0">
                <a:solidFill>
                  <a:srgbClr val="333333"/>
                </a:solidFill>
                <a:latin typeface="微软雅黑" panose="020B0503020204020204" pitchFamily="34" charset="-122"/>
                <a:ea typeface="微软雅黑" panose="020B0503020204020204" pitchFamily="34" charset="-122"/>
                <a:sym typeface="+mn-ea"/>
              </a:rPr>
              <a:t>NF-e / CFDI</a:t>
            </a:r>
            <a:r>
              <a:rPr lang="zh-CN" altLang="en-US" sz="1200" dirty="0">
                <a:solidFill>
                  <a:srgbClr val="333333"/>
                </a:solidFill>
                <a:latin typeface="微软雅黑" panose="020B0503020204020204" pitchFamily="34" charset="-122"/>
                <a:ea typeface="微软雅黑" panose="020B0503020204020204" pitchFamily="34" charset="-122"/>
                <a:sym typeface="+mn-ea"/>
              </a:rPr>
              <a:t>）</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gray">
          <a:xfrm>
            <a:off x="7329635" y="4258853"/>
            <a:ext cx="3611789"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24" name="矩形 23"/>
          <p:cNvSpPr/>
          <p:nvPr/>
        </p:nvSpPr>
        <p:spPr bwMode="gray">
          <a:xfrm>
            <a:off x="4850252" y="4267748"/>
            <a:ext cx="2356583"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75" name="矩形 74"/>
          <p:cNvSpPr/>
          <p:nvPr/>
        </p:nvSpPr>
        <p:spPr bwMode="gray">
          <a:xfrm>
            <a:off x="831989" y="4267748"/>
            <a:ext cx="3921630" cy="2375801"/>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grpSp>
        <p:nvGrpSpPr>
          <p:cNvPr id="2" name="Group 5"/>
          <p:cNvGrpSpPr/>
          <p:nvPr/>
        </p:nvGrpSpPr>
        <p:grpSpPr bwMode="auto">
          <a:xfrm>
            <a:off x="3592359" y="901738"/>
            <a:ext cx="2131935" cy="833651"/>
            <a:chOff x="2171" y="957"/>
            <a:chExt cx="1389" cy="774"/>
          </a:xfrm>
        </p:grpSpPr>
        <p:sp>
          <p:nvSpPr>
            <p:cNvPr id="9" name="Rectangle 4"/>
            <p:cNvSpPr>
              <a:spLocks noChangeArrowheads="1"/>
            </p:cNvSpPr>
            <p:nvPr/>
          </p:nvSpPr>
          <p:spPr bwMode="auto">
            <a:xfrm>
              <a:off x="2171" y="957"/>
              <a:ext cx="1389" cy="292"/>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项目指导委员会</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李洪波</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11" name="Rectangle 7"/>
          <p:cNvSpPr>
            <a:spLocks noChangeArrowheads="1"/>
          </p:cNvSpPr>
          <p:nvPr/>
        </p:nvSpPr>
        <p:spPr bwMode="auto">
          <a:xfrm>
            <a:off x="3776367" y="3462888"/>
            <a:ext cx="1852752" cy="249043"/>
          </a:xfrm>
          <a:prstGeom prst="rect">
            <a:avLst/>
          </a:prstGeom>
          <a:noFill/>
          <a:ln w="6350">
            <a:solidFill>
              <a:srgbClr val="006699"/>
            </a:solidFill>
            <a:miter lim="800000"/>
          </a:ln>
          <a:extLst>
            <a:ext uri="{909E8E84-426E-40DD-AFC4-6F175D3DCCD1}">
              <a14:hiddenFill xmlns:a14="http://schemas.microsoft.com/office/drawing/2010/main">
                <a:solidFill>
                  <a:srgbClr val="FFFFFF"/>
                </a:solidFill>
              </a14:hiddenFill>
            </a:ext>
          </a:extLst>
        </p:spPr>
        <p:txBody>
          <a:bodyPr wrap="none" lIns="45684" rIns="45684"/>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en-US" sz="1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 name="Group 9"/>
          <p:cNvGrpSpPr/>
          <p:nvPr/>
        </p:nvGrpSpPr>
        <p:grpSpPr bwMode="auto">
          <a:xfrm>
            <a:off x="3592359" y="2893260"/>
            <a:ext cx="2131935" cy="934036"/>
            <a:chOff x="2262" y="1891"/>
            <a:chExt cx="1178" cy="648"/>
          </a:xfrm>
        </p:grpSpPr>
        <p:sp>
          <p:nvSpPr>
            <p:cNvPr id="13" name="Rectangle 6"/>
            <p:cNvSpPr>
              <a:spLocks noChangeArrowheads="1"/>
            </p:cNvSpPr>
            <p:nvPr/>
          </p:nvSpPr>
          <p:spPr bwMode="auto">
            <a:xfrm>
              <a:off x="2262" y="1891"/>
              <a:ext cx="1178" cy="224"/>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4" name="Rectangle 8"/>
            <p:cNvSpPr>
              <a:spLocks noChangeArrowheads="1"/>
            </p:cNvSpPr>
            <p:nvPr/>
          </p:nvSpPr>
          <p:spPr bwMode="auto">
            <a:xfrm>
              <a:off x="2262" y="2118"/>
              <a:ext cx="1178" cy="42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张晓杰</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Group 12"/>
          <p:cNvGrpSpPr/>
          <p:nvPr/>
        </p:nvGrpSpPr>
        <p:grpSpPr bwMode="auto">
          <a:xfrm>
            <a:off x="989986" y="2907196"/>
            <a:ext cx="2131935" cy="920748"/>
            <a:chOff x="748" y="1891"/>
            <a:chExt cx="1152" cy="678"/>
          </a:xfrm>
        </p:grpSpPr>
        <p:sp>
          <p:nvSpPr>
            <p:cNvPr id="1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84" rIns="45684"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质量保证</a:t>
              </a:r>
            </a:p>
          </p:txBody>
        </p:sp>
        <p:sp>
          <p:nvSpPr>
            <p:cNvPr id="17"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：刘正强</a:t>
              </a:r>
            </a:p>
          </p:txBody>
        </p:sp>
      </p:grpSp>
      <p:cxnSp>
        <p:nvCxnSpPr>
          <p:cNvPr id="19" name="AutoShape 14"/>
          <p:cNvCxnSpPr>
            <a:cxnSpLocks noChangeShapeType="1"/>
            <a:stCxn id="14" idx="2"/>
            <a:endCxn id="75" idx="0"/>
          </p:cNvCxnSpPr>
          <p:nvPr/>
        </p:nvCxnSpPr>
        <p:spPr bwMode="auto">
          <a:xfrm rot="5400000">
            <a:off x="3505340" y="3114761"/>
            <a:ext cx="440452" cy="186552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1" name="AutoShape 17"/>
          <p:cNvCxnSpPr>
            <a:cxnSpLocks noChangeShapeType="1"/>
            <a:stCxn id="14" idx="2"/>
            <a:endCxn id="26" idx="0"/>
          </p:cNvCxnSpPr>
          <p:nvPr/>
        </p:nvCxnSpPr>
        <p:spPr bwMode="auto">
          <a:xfrm rot="16200000" flipH="1">
            <a:off x="6681150" y="1804472"/>
            <a:ext cx="431557" cy="447720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2" name="AutoShape 18"/>
          <p:cNvCxnSpPr>
            <a:cxnSpLocks noChangeShapeType="1"/>
            <a:stCxn id="10" idx="2"/>
            <a:endCxn id="44" idx="0"/>
          </p:cNvCxnSpPr>
          <p:nvPr/>
        </p:nvCxnSpPr>
        <p:spPr bwMode="auto">
          <a:xfrm>
            <a:off x="4658325" y="1735389"/>
            <a:ext cx="0" cy="233056"/>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32" name="Rectangle 30"/>
          <p:cNvSpPr>
            <a:spLocks noChangeArrowheads="1"/>
          </p:cNvSpPr>
          <p:nvPr/>
        </p:nvSpPr>
        <p:spPr bwMode="auto">
          <a:xfrm>
            <a:off x="4891290" y="5355664"/>
            <a:ext cx="2242475" cy="542991"/>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百疆业务负责人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百疆关键用户</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37"/>
          <p:cNvGrpSpPr/>
          <p:nvPr/>
        </p:nvGrpSpPr>
        <p:grpSpPr bwMode="auto">
          <a:xfrm>
            <a:off x="7384701" y="4412420"/>
            <a:ext cx="1661239" cy="1741592"/>
            <a:chOff x="95" y="2997"/>
            <a:chExt cx="1152" cy="647"/>
          </a:xfrm>
        </p:grpSpPr>
        <p:sp>
          <p:nvSpPr>
            <p:cNvPr id="37"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数据组</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8" name="Rectangle 39"/>
            <p:cNvSpPr>
              <a:spLocks noChangeArrowheads="1"/>
            </p:cNvSpPr>
            <p:nvPr/>
          </p:nvSpPr>
          <p:spPr bwMode="auto">
            <a:xfrm>
              <a:off x="95" y="3180"/>
              <a:ext cx="1152" cy="464"/>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百疆数据组</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数据迁移顾问：</a:t>
              </a:r>
              <a:r>
                <a:rPr kumimoji="0" lang="zh-CN" altLang="en-US" sz="1000" b="0" i="0" u="none" strike="noStrike" kern="1200" cap="none" spc="0" normalizeH="0" baseline="0" dirty="0">
                  <a:solidFill>
                    <a:srgbClr val="000000"/>
                  </a:solidFill>
                  <a:latin typeface="微软雅黑" panose="020B0503020204020204" pitchFamily="34" charset="-122"/>
                  <a:ea typeface="微软雅黑" panose="020B0503020204020204" pitchFamily="34" charset="-122"/>
                  <a:cs typeface="+mn-cs"/>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765"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Group 5"/>
          <p:cNvGrpSpPr/>
          <p:nvPr/>
        </p:nvGrpSpPr>
        <p:grpSpPr bwMode="auto">
          <a:xfrm>
            <a:off x="3592359" y="1968445"/>
            <a:ext cx="2131935" cy="818848"/>
            <a:chOff x="2171" y="944"/>
            <a:chExt cx="1389" cy="787"/>
          </a:xfrm>
        </p:grpSpPr>
        <p:sp>
          <p:nvSpPr>
            <p:cNvPr id="44" name="Rectangle 4"/>
            <p:cNvSpPr>
              <a:spLocks noChangeArrowheads="1"/>
            </p:cNvSpPr>
            <p:nvPr/>
          </p:nvSpPr>
          <p:spPr bwMode="auto">
            <a:xfrm>
              <a:off x="2171" y="944"/>
              <a:ext cx="1389" cy="305"/>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5"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百疆项目总监</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项目总监：许超</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37"/>
          <p:cNvGrpSpPr/>
          <p:nvPr/>
        </p:nvGrpSpPr>
        <p:grpSpPr bwMode="auto">
          <a:xfrm>
            <a:off x="9179465" y="4416935"/>
            <a:ext cx="1661237" cy="1737644"/>
            <a:chOff x="95" y="2997"/>
            <a:chExt cx="1152" cy="599"/>
          </a:xfrm>
        </p:grpSpPr>
        <p:sp>
          <p:nvSpPr>
            <p:cNvPr id="48"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技术组</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 name="Rectangle 39"/>
            <p:cNvSpPr>
              <a:spLocks noChangeArrowheads="1"/>
            </p:cNvSpPr>
            <p:nvPr/>
          </p:nvSpPr>
          <p:spPr bwMode="auto">
            <a:xfrm>
              <a:off x="95" y="3180"/>
              <a:ext cx="1152" cy="416"/>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IT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开发经理：戴堂亮</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59" name="AutoShape 19"/>
          <p:cNvCxnSpPr>
            <a:cxnSpLocks noChangeShapeType="1"/>
            <a:stCxn id="17" idx="3"/>
          </p:cNvCxnSpPr>
          <p:nvPr/>
        </p:nvCxnSpPr>
        <p:spPr bwMode="auto">
          <a:xfrm>
            <a:off x="3121921" y="3521707"/>
            <a:ext cx="470438" cy="11794"/>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56" name="Title 1"/>
          <p:cNvSpPr txBox="1"/>
          <p:nvPr/>
        </p:nvSpPr>
        <p:spPr bwMode="gray">
          <a:xfrm>
            <a:off x="504000" y="504000"/>
            <a:ext cx="11177741" cy="368839"/>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39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基于调研对百疆</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SAP </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项目组织架构建议</a:t>
            </a:r>
            <a:endParaRPr kumimoji="0" lang="en-GB"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
        <p:nvSpPr>
          <p:cNvPr id="76" name="文本框 75"/>
          <p:cNvSpPr txBox="1"/>
          <p:nvPr/>
        </p:nvSpPr>
        <p:spPr>
          <a:xfrm>
            <a:off x="901708" y="6375292"/>
            <a:ext cx="1973799"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BOS Cloud</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业务顾问组</a:t>
            </a:r>
          </a:p>
        </p:txBody>
      </p:sp>
      <p:cxnSp>
        <p:nvCxnSpPr>
          <p:cNvPr id="73" name="AutoShape 18"/>
          <p:cNvCxnSpPr>
            <a:cxnSpLocks noChangeShapeType="1"/>
            <a:stCxn id="45" idx="2"/>
            <a:endCxn id="13" idx="0"/>
          </p:cNvCxnSpPr>
          <p:nvPr/>
        </p:nvCxnSpPr>
        <p:spPr bwMode="auto">
          <a:xfrm>
            <a:off x="4658326" y="2787293"/>
            <a:ext cx="0" cy="105967"/>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61" name="文本框 60"/>
          <p:cNvSpPr txBox="1"/>
          <p:nvPr/>
        </p:nvSpPr>
        <p:spPr>
          <a:xfrm>
            <a:off x="5951858" y="881580"/>
            <a:ext cx="5269758" cy="837229"/>
          </a:xfrm>
          <a:prstGeom prst="rect">
            <a:avLst/>
          </a:prstGeom>
          <a:noFill/>
          <a:ln>
            <a:solidFill>
              <a:schemeClr val="bg2"/>
            </a:solidFill>
          </a:ln>
        </p:spPr>
        <p:txBody>
          <a:bodyPr wrap="square" anchor="ctr">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全力支持项目实施；</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项目实施中所需人、财、物的保证，对项目做宏观控制；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定期听取项目经理关于项目进展情况的汇报，对重大问题进行监控并做出最终决策；</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能够理解组织结构和业务流程的变更所带来的影响。</a:t>
            </a:r>
          </a:p>
        </p:txBody>
      </p:sp>
      <p:sp>
        <p:nvSpPr>
          <p:cNvPr id="62" name="文本框 61"/>
          <p:cNvSpPr txBox="1"/>
          <p:nvPr/>
        </p:nvSpPr>
        <p:spPr>
          <a:xfrm>
            <a:off x="5945403" y="1810000"/>
            <a:ext cx="5269758"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对项目总体计划执行情况进行跟踪控制；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对项目质量进行控制，管理项目风险；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协调资源配置，按计划安排质量组和专家组对项目进行检查；</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负责重大变更管理（</a:t>
            </a:r>
            <a:r>
              <a:rPr kumimoji="0" lang="en-US"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CR</a:t>
            </a: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）的批准；</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定期参加重要项目管理会议，解决项目重大问题；</a:t>
            </a:r>
          </a:p>
        </p:txBody>
      </p:sp>
      <p:sp>
        <p:nvSpPr>
          <p:cNvPr id="63" name="文本框 62"/>
          <p:cNvSpPr txBox="1"/>
          <p:nvPr/>
        </p:nvSpPr>
        <p:spPr>
          <a:xfrm>
            <a:off x="5958312" y="2956895"/>
            <a:ext cx="5264093"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双方项目经理共同制定项目计划，管理项目风险；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对项目组分配任务，安排资源，并协调各项目小组的日常工作；</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对项目小组工作及项目进度进行检查，保证项目按规定的标准和质量进行；</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定期提交项目进展情况报告，提出需要解决的问题；</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主持和参加与项目有关的会议。</a:t>
            </a:r>
          </a:p>
        </p:txBody>
      </p:sp>
      <p:grpSp>
        <p:nvGrpSpPr>
          <p:cNvPr id="5" name="Group 12"/>
          <p:cNvGrpSpPr/>
          <p:nvPr/>
        </p:nvGrpSpPr>
        <p:grpSpPr bwMode="auto">
          <a:xfrm>
            <a:off x="1000527" y="1874939"/>
            <a:ext cx="2131380" cy="920508"/>
            <a:chOff x="748" y="1891"/>
            <a:chExt cx="1152" cy="678"/>
          </a:xfrm>
        </p:grpSpPr>
        <p:sp>
          <p:nvSpPr>
            <p:cNvPr id="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72" rIns="45672"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顶层设计</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888" rIns="45672"/>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：许超</a:t>
              </a:r>
              <a:endParaRPr lang="zh-CN" altLang="en-US" sz="1000" b="0" dirty="0">
                <a:solidFill>
                  <a:srgbClr val="000000"/>
                </a:solidFill>
                <a:latin typeface="微软雅黑" panose="020B0503020204020204" pitchFamily="34" charset="-122"/>
                <a:ea typeface="微软雅黑" panose="020B0503020204020204" pitchFamily="34" charset="-122"/>
              </a:endParaRPr>
            </a:p>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8" name="AutoShape 16"/>
          <p:cNvCxnSpPr>
            <a:cxnSpLocks noChangeShapeType="1"/>
            <a:stCxn id="8" idx="3"/>
            <a:endCxn id="14" idx="1"/>
          </p:cNvCxnSpPr>
          <p:nvPr/>
        </p:nvCxnSpPr>
        <p:spPr bwMode="auto">
          <a:xfrm>
            <a:off x="3131907" y="2489290"/>
            <a:ext cx="460452" cy="1034589"/>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28" name="文本框 27"/>
          <p:cNvSpPr txBox="1"/>
          <p:nvPr/>
        </p:nvSpPr>
        <p:spPr>
          <a:xfrm>
            <a:off x="7365088" y="6362065"/>
            <a:ext cx="1378723"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数据</a:t>
            </a: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&amp;IT</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技术组</a:t>
            </a:r>
          </a:p>
        </p:txBody>
      </p:sp>
      <p:sp>
        <p:nvSpPr>
          <p:cNvPr id="33" name="Rectangle 26"/>
          <p:cNvSpPr>
            <a:spLocks noChangeArrowheads="1"/>
          </p:cNvSpPr>
          <p:nvPr/>
        </p:nvSpPr>
        <p:spPr bwMode="auto">
          <a:xfrm>
            <a:off x="931702" y="4308682"/>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业务流程顾问</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供应链</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dirty="0">
                <a:solidFill>
                  <a:srgbClr val="000000"/>
                </a:solidFill>
                <a:latin typeface="微软雅黑" panose="020B0503020204020204" pitchFamily="34" charset="-122"/>
                <a:ea typeface="微软雅黑" panose="020B0503020204020204" pitchFamily="34" charset="-122"/>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3" name="Rectangle 26"/>
          <p:cNvSpPr>
            <a:spLocks noChangeArrowheads="1"/>
          </p:cNvSpPr>
          <p:nvPr/>
        </p:nvSpPr>
        <p:spPr bwMode="auto">
          <a:xfrm>
            <a:off x="2286720" y="5368105"/>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配置顾问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Rectangle 26"/>
          <p:cNvSpPr>
            <a:spLocks noChangeArrowheads="1"/>
          </p:cNvSpPr>
          <p:nvPr/>
        </p:nvSpPr>
        <p:spPr bwMode="auto">
          <a:xfrm>
            <a:off x="931702" y="4830856"/>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供应链</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李海珍</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0" name="Rectangle 29"/>
          <p:cNvSpPr>
            <a:spLocks noChangeArrowheads="1"/>
          </p:cNvSpPr>
          <p:nvPr/>
        </p:nvSpPr>
        <p:spPr bwMode="auto">
          <a:xfrm>
            <a:off x="2989752" y="4307582"/>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a:t>
            </a:r>
            <a:r>
              <a:rPr lang="zh-CN" altLang="en-US" sz="1000" b="0" dirty="0">
                <a:solidFill>
                  <a:srgbClr val="000000"/>
                </a:solidFill>
                <a:latin typeface="微软雅黑" panose="020B0503020204020204" pitchFamily="34" charset="-122"/>
                <a:ea typeface="微软雅黑" panose="020B0503020204020204" pitchFamily="34" charset="-122"/>
              </a:rPr>
              <a:t>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 胡欣然</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5" name="Rectangle 29"/>
          <p:cNvSpPr>
            <a:spLocks noChangeArrowheads="1"/>
          </p:cNvSpPr>
          <p:nvPr/>
        </p:nvSpPr>
        <p:spPr bwMode="auto">
          <a:xfrm>
            <a:off x="2985097" y="4827278"/>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张静</a:t>
            </a:r>
          </a:p>
        </p:txBody>
      </p:sp>
      <p:cxnSp>
        <p:nvCxnSpPr>
          <p:cNvPr id="86" name="直接连接符 85"/>
          <p:cNvCxnSpPr/>
          <p:nvPr/>
        </p:nvCxnSpPr>
        <p:spPr>
          <a:xfrm flipH="1">
            <a:off x="5169881" y="6959390"/>
            <a:ext cx="312" cy="17320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4" name="直接连接符 93"/>
          <p:cNvCxnSpPr/>
          <p:nvPr/>
        </p:nvCxnSpPr>
        <p:spPr>
          <a:xfrm>
            <a:off x="4345497" y="4737881"/>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5" name="直接连接符 94"/>
          <p:cNvCxnSpPr/>
          <p:nvPr/>
        </p:nvCxnSpPr>
        <p:spPr>
          <a:xfrm>
            <a:off x="1891969" y="4743140"/>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6" name="直接连接符 95"/>
          <p:cNvCxnSpPr/>
          <p:nvPr/>
        </p:nvCxnSpPr>
        <p:spPr>
          <a:xfrm>
            <a:off x="3757073" y="5263254"/>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7" name="直接连接符 96"/>
          <p:cNvCxnSpPr/>
          <p:nvPr/>
        </p:nvCxnSpPr>
        <p:spPr>
          <a:xfrm>
            <a:off x="2627508" y="5268513"/>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8" name="AutoShape 17"/>
          <p:cNvCxnSpPr>
            <a:cxnSpLocks noChangeShapeType="1"/>
          </p:cNvCxnSpPr>
          <p:nvPr/>
        </p:nvCxnSpPr>
        <p:spPr bwMode="auto">
          <a:xfrm rot="16200000" flipH="1">
            <a:off x="5220007" y="3263057"/>
            <a:ext cx="442064" cy="1565422"/>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114" name="文本框 113"/>
          <p:cNvSpPr txBox="1"/>
          <p:nvPr/>
        </p:nvSpPr>
        <p:spPr>
          <a:xfrm>
            <a:off x="4835759" y="6431425"/>
            <a:ext cx="1762717" cy="15363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百疆业务组</a:t>
            </a:r>
          </a:p>
        </p:txBody>
      </p:sp>
      <p:sp>
        <p:nvSpPr>
          <p:cNvPr id="118" name="Rectangle 26"/>
          <p:cNvSpPr>
            <a:spLocks noChangeArrowheads="1"/>
          </p:cNvSpPr>
          <p:nvPr/>
        </p:nvSpPr>
        <p:spPr bwMode="auto">
          <a:xfrm>
            <a:off x="6139635" y="4331977"/>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1" name="Rectangle 26"/>
          <p:cNvSpPr>
            <a:spLocks noChangeArrowheads="1"/>
          </p:cNvSpPr>
          <p:nvPr/>
        </p:nvSpPr>
        <p:spPr bwMode="auto">
          <a:xfrm>
            <a:off x="4891290" y="433197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dirty="0">
                <a:solidFill>
                  <a:srgbClr val="000000"/>
                </a:solidFill>
                <a:latin typeface="微软雅黑" panose="020B0503020204020204" pitchFamily="34" charset="-122"/>
                <a:ea typeface="微软雅黑" panose="020B0503020204020204" pitchFamily="34" charset="-122"/>
              </a:rPr>
              <a:t>销售部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7" name="Rectangle 26"/>
          <p:cNvSpPr>
            <a:spLocks noChangeArrowheads="1"/>
          </p:cNvSpPr>
          <p:nvPr/>
        </p:nvSpPr>
        <p:spPr bwMode="auto">
          <a:xfrm>
            <a:off x="4896206" y="4846721"/>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采购</a:t>
            </a:r>
            <a:r>
              <a:rPr lang="zh-CN" altLang="en-US" sz="1000" b="0" dirty="0">
                <a:solidFill>
                  <a:srgbClr val="000000"/>
                </a:solidFill>
                <a:latin typeface="微软雅黑" panose="020B0503020204020204" pitchFamily="34" charset="-122"/>
                <a:ea typeface="微软雅黑" panose="020B0503020204020204" pitchFamily="34" charset="-122"/>
              </a:rPr>
              <a:t>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8" name="Rectangle 26"/>
          <p:cNvSpPr>
            <a:spLocks noChangeArrowheads="1"/>
          </p:cNvSpPr>
          <p:nvPr/>
        </p:nvSpPr>
        <p:spPr bwMode="auto">
          <a:xfrm>
            <a:off x="6148875" y="482258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仓储部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30" name="直接连接符 129"/>
          <p:cNvCxnSpPr/>
          <p:nvPr/>
        </p:nvCxnSpPr>
        <p:spPr>
          <a:xfrm>
            <a:off x="5257220"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3" name="直接连接符 132"/>
          <p:cNvCxnSpPr/>
          <p:nvPr/>
        </p:nvCxnSpPr>
        <p:spPr>
          <a:xfrm>
            <a:off x="5255621" y="5217414"/>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7" name="直接连接符 136"/>
          <p:cNvCxnSpPr/>
          <p:nvPr/>
        </p:nvCxnSpPr>
        <p:spPr>
          <a:xfrm>
            <a:off x="6488934"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8" name="直接连接符 137"/>
          <p:cNvCxnSpPr/>
          <p:nvPr/>
        </p:nvCxnSpPr>
        <p:spPr>
          <a:xfrm>
            <a:off x="6487328" y="5217417"/>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7" name="Rectangle 26"/>
          <p:cNvSpPr>
            <a:spLocks noChangeArrowheads="1"/>
          </p:cNvSpPr>
          <p:nvPr/>
        </p:nvSpPr>
        <p:spPr bwMode="auto">
          <a:xfrm>
            <a:off x="2286720" y="5865559"/>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表单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测试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培训顾问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3177160" y="5746665"/>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FF0000"/>
        </a:solidFill>
        <a:ln w="19050" algn="ctr">
          <a:solidFill>
            <a:schemeClr val="accent5"/>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docProps/app.xml><?xml version="1.0" encoding="utf-8"?>
<Properties xmlns="http://schemas.openxmlformats.org/officeDocument/2006/extended-properties" xmlns:vt="http://schemas.openxmlformats.org/officeDocument/2006/docPropsVTypes">
  <TotalTime>13476</TotalTime>
  <Words>4545</Words>
  <Application>Microsoft Office PowerPoint</Application>
  <PresentationFormat>宽屏</PresentationFormat>
  <Paragraphs>322</Paragraphs>
  <Slides>16</Slides>
  <Notes>6</Notes>
  <HiddenSlides>0</HiddenSlides>
  <MMClips>0</MMClips>
  <ScaleCrop>false</ScaleCrop>
  <HeadingPairs>
    <vt:vector size="6" baseType="variant">
      <vt:variant>
        <vt:lpstr>已用的字体</vt:lpstr>
      </vt:variant>
      <vt:variant>
        <vt:i4>13</vt:i4>
      </vt:variant>
      <vt:variant>
        <vt:lpstr>主题</vt:lpstr>
      </vt:variant>
      <vt:variant>
        <vt:i4>17</vt:i4>
      </vt:variant>
      <vt:variant>
        <vt:lpstr>幻灯片标题</vt:lpstr>
      </vt:variant>
      <vt:variant>
        <vt:i4>16</vt:i4>
      </vt:variant>
    </vt:vector>
  </HeadingPairs>
  <TitlesOfParts>
    <vt:vector size="46" baseType="lpstr">
      <vt:lpstr>Arial Unicode MS</vt:lpstr>
      <vt:lpstr>BentonSans Light</vt:lpstr>
      <vt:lpstr>等线</vt:lpstr>
      <vt:lpstr>黑体</vt:lpstr>
      <vt:lpstr>宋体</vt:lpstr>
      <vt:lpstr>微软雅黑</vt:lpstr>
      <vt:lpstr>微软雅黑</vt:lpstr>
      <vt:lpstr>微软雅黑 Light</vt:lpstr>
      <vt:lpstr>Arial</vt:lpstr>
      <vt:lpstr>Calibri</vt:lpstr>
      <vt:lpstr>Courier New</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PowerPoint 演示文稿</vt:lpstr>
      <vt:lpstr>  启动大会 议程</vt:lpstr>
      <vt:lpstr>百疆高层致辞</vt:lpstr>
      <vt:lpstr>SAP原厂致辞</vt:lpstr>
      <vt:lpstr>SAP 项目整体介绍</vt:lpstr>
      <vt:lpstr>在本次信息化建设中，我们认为应以以下目标作为项目成功的标准</vt:lpstr>
      <vt:lpstr>PowerPoint 演示文稿</vt:lpstr>
      <vt:lpstr>本次百疆数字化核心SAP项目的实施范围</vt:lpstr>
      <vt:lpstr>PowerPoint 演示文稿</vt:lpstr>
      <vt:lpstr>PowerPoint 演示文稿</vt:lpstr>
      <vt:lpstr>SAP项目实施过程中沟通机制</vt:lpstr>
      <vt:lpstr>PowerPoint 演示文稿</vt:lpstr>
      <vt:lpstr>PowerPoint 演示文稿</vt:lpstr>
      <vt:lpstr>PowerPoint 演示文稿</vt:lpstr>
      <vt:lpstr>帛丝云商领导发言</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722</cp:revision>
  <dcterms:created xsi:type="dcterms:W3CDTF">2020-06-07T06:32:58Z</dcterms:created>
  <dcterms:modified xsi:type="dcterms:W3CDTF">2026-09-03T06:29:30Z</dcterms:modified>
</cp:coreProperties>
</file>