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modernComment_1C4_17CABCA3.xml" ContentType="application/vnd.ms-powerpoint.comments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356" r:id="rId5"/>
    <p:sldId id="452" r:id="rId6"/>
    <p:sldId id="454" r:id="rId7"/>
    <p:sldId id="44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C3C1E8FE-D569-417C-A3BB-6578652D624B}">
          <p14:sldIdLst>
            <p14:sldId id="356"/>
          </p14:sldIdLst>
        </p14:section>
        <p14:section name="Sootblower System" id="{54B6E2A3-9E87-4128-AD5D-A8DB46FF27AB}">
          <p14:sldIdLst>
            <p14:sldId id="452"/>
            <p14:sldId id="454"/>
          </p14:sldIdLst>
        </p14:section>
        <p14:section name="Closing" id="{CE44216B-D0B3-4F15-8863-FE9ED017E6C5}">
          <p14:sldIdLst>
            <p14:sldId id="44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37">
          <p15:clr>
            <a:srgbClr val="A4A3A4"/>
          </p15:clr>
        </p15:guide>
        <p15:guide id="3" orient="horz" pos="1156">
          <p15:clr>
            <a:srgbClr val="A4A3A4"/>
          </p15:clr>
        </p15:guide>
        <p15:guide id="4" orient="horz" pos="3893">
          <p15:clr>
            <a:srgbClr val="A4A3A4"/>
          </p15:clr>
        </p15:guide>
        <p15:guide id="5" orient="horz" pos="4263">
          <p15:clr>
            <a:srgbClr val="A4A3A4"/>
          </p15:clr>
        </p15:guide>
        <p15:guide id="6" orient="horz" pos="670">
          <p15:clr>
            <a:srgbClr val="A4A3A4"/>
          </p15:clr>
        </p15:guide>
        <p15:guide id="7" orient="horz" pos="2567">
          <p15:clr>
            <a:srgbClr val="A4A3A4"/>
          </p15:clr>
        </p15:guide>
        <p15:guide id="8" pos="1224">
          <p15:clr>
            <a:srgbClr val="A4A3A4"/>
          </p15:clr>
        </p15:guide>
        <p15:guide id="9" pos="7449">
          <p15:clr>
            <a:srgbClr val="A4A3A4"/>
          </p15:clr>
        </p15:guide>
        <p15:guide id="10" pos="1071">
          <p15:clr>
            <a:srgbClr val="A4A3A4"/>
          </p15:clr>
        </p15:guide>
        <p15:guide id="11" pos="917">
          <p15:clr>
            <a:srgbClr val="A4A3A4"/>
          </p15:clr>
        </p15:guide>
        <p15:guide id="12" pos="7064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3A8FB22-364D-F5E7-F693-C0BEC71D3002}" name="Hartmann, Johannes" initials="JH" userId="S::johannes.hartmann@de.cbpg.com::89c8c9d5-c084-4b54-8e2c-cf5f027d9dc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9B"/>
    <a:srgbClr val="009FE3"/>
    <a:srgbClr val="7FB539"/>
    <a:srgbClr val="993366"/>
    <a:srgbClr val="007236"/>
    <a:srgbClr val="009242"/>
    <a:srgbClr val="009206"/>
    <a:srgbClr val="CCCC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98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486" y="318"/>
      </p:cViewPr>
      <p:guideLst>
        <p:guide orient="horz" pos="2160"/>
        <p:guide orient="horz" pos="237"/>
        <p:guide orient="horz" pos="1156"/>
        <p:guide orient="horz" pos="3893"/>
        <p:guide orient="horz" pos="4263"/>
        <p:guide orient="horz" pos="670"/>
        <p:guide orient="horz" pos="2567"/>
        <p:guide pos="1224"/>
        <p:guide pos="7449"/>
        <p:guide pos="1071"/>
        <p:guide pos="917"/>
        <p:guide pos="706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tmann, Johannes" userId="89c8c9d5-c084-4b54-8e2c-cf5f027d9dcc" providerId="ADAL" clId="{5DE2BB19-611A-49D7-AB41-CBB21C4C6950}"/>
    <pc:docChg chg="delSld modSection">
      <pc:chgData name="Hartmann, Johannes" userId="89c8c9d5-c084-4b54-8e2c-cf5f027d9dcc" providerId="ADAL" clId="{5DE2BB19-611A-49D7-AB41-CBB21C4C6950}" dt="2026-04-17T06:47:47.070" v="0" actId="2696"/>
      <pc:docMkLst>
        <pc:docMk/>
      </pc:docMkLst>
      <pc:sldChg chg="del">
        <pc:chgData name="Hartmann, Johannes" userId="89c8c9d5-c084-4b54-8e2c-cf5f027d9dcc" providerId="ADAL" clId="{5DE2BB19-611A-49D7-AB41-CBB21C4C6950}" dt="2026-04-17T06:47:47.070" v="0" actId="2696"/>
        <pc:sldMkLst>
          <pc:docMk/>
          <pc:sldMk cId="2211443161" sldId="455"/>
        </pc:sldMkLst>
      </pc:sldChg>
    </pc:docChg>
  </pc:docChgLst>
</pc:chgInfo>
</file>

<file path=ppt/comments/modernComment_1C4_17CABCA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FC13E64-1E74-4712-981E-041FC0793846}" authorId="{83A8FB22-364D-F5E7-F693-C0BEC71D3002}" created="2024-11-18T15:06:17.312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99162531" sldId="452"/>
      <ac:spMk id="30" creationId="{5714DF7C-325D-1928-426F-AF4A45E6F132}"/>
    </ac:deMkLst>
    <p188:txBody>
      <a:bodyPr/>
      <a:lstStyle/>
      <a:p>
        <a:r>
          <a:rPr lang="de-DE"/>
          <a:t>Typical functional areas are Sales, Production, Marketing, Administration and Research &amp; Development.</a:t>
        </a:r>
      </a:p>
    </p188:txBody>
  </p188:cm>
  <p188:cm id="{D06F40AD-D6C5-44B4-99FA-EC1EECA2FDED}" authorId="{83A8FB22-364D-F5E7-F693-C0BEC71D3002}" created="2024-11-18T15:21:06.896">
    <pc:sldMkLst xmlns:pc="http://schemas.microsoft.com/office/powerpoint/2013/main/command">
      <pc:docMk/>
      <pc:sldMk cId="399162531" sldId="452"/>
    </pc:sldMkLst>
    <p188:txBody>
      <a:bodyPr/>
      <a:lstStyle/>
      <a:p>
        <a:r>
          <a:rPr lang="de-DE"/>
          <a:t>Ergebnisbereich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E3CBAA-9D1E-43D2-BC43-BA62D0CEBC09}" type="datetimeFigureOut">
              <a:rPr lang="en-GB" smtClean="0"/>
              <a:t>17/04/2026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903ED-9D6C-4656-A089-1E7E2D378958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902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542750-CC1B-F321-C3E4-F63D20076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D5CF9B7-37CE-F596-4543-B338A7FC3D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30E6965-A367-720C-F0BF-B16639895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27AD24-A515-DD55-C53C-07BE372CBE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C903ED-9D6C-4656-A089-1E7E2D378958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171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6542B-7617-A1E1-AD76-50CF75365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329CC88-A8E7-3741-62FA-6DD89FF738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516762C-4286-1219-1F70-5C8DD97DD9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50B6E94-48FB-207C-7075-C6E2AE08B8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C903ED-9D6C-4656-A089-1E7E2D37895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9320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676"/>
            <a:ext cx="12196765" cy="685532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36344" y="3370276"/>
            <a:ext cx="4877756" cy="2138663"/>
          </a:xfrm>
          <a:prstGeom prst="rect">
            <a:avLst/>
          </a:prstGeom>
        </p:spPr>
        <p:txBody>
          <a:bodyPr lIns="0" tIns="0" rIns="0" bIns="0" anchor="b"/>
          <a:lstStyle>
            <a:lvl1pPr algn="r">
              <a:defRPr sz="3600" b="1">
                <a:solidFill>
                  <a:srgbClr val="00519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Titelmasterformat durch Klicken bearbeiten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3206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Clyde Bergemann Master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1BA23-42AF-4BDC-8C66-09B2076BE28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1943100" y="1460193"/>
            <a:ext cx="9882188" cy="5307320"/>
          </a:xfrm>
        </p:spPr>
        <p:txBody>
          <a:bodyPr/>
          <a:lstStyle>
            <a:lvl1pPr>
              <a:spcAft>
                <a:spcPts val="400"/>
              </a:spcAft>
              <a:defRPr sz="2200"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198044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2 - text +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Clyde Bergemann Master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1BA23-42AF-4BDC-8C66-09B2076BE28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1943100" y="1460193"/>
            <a:ext cx="4147307" cy="5307319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4"/>
          </p:nvPr>
        </p:nvSpPr>
        <p:spPr>
          <a:xfrm>
            <a:off x="6283355" y="1460194"/>
            <a:ext cx="5541934" cy="5307318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7976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2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Clyde Bergemann Master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7C1BA23-42AF-4BDC-8C66-09B2076BE28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/>
          </p:nvPr>
        </p:nvSpPr>
        <p:spPr>
          <a:xfrm>
            <a:off x="1943100" y="1461600"/>
            <a:ext cx="5040000" cy="530640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7087542" y="1461600"/>
            <a:ext cx="4737746" cy="530640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1093814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32" y="0"/>
            <a:ext cx="12199732" cy="6858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038362" y="3429000"/>
            <a:ext cx="4175737" cy="1839286"/>
          </a:xfrm>
        </p:spPr>
        <p:txBody>
          <a:bodyPr anchor="t" anchorCtr="0"/>
          <a:lstStyle>
            <a:lvl1pPr algn="r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Clyde Bergemann Master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1BA23-42AF-4BDC-8C66-09B2076BE28B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Bildplatzhalter 3"/>
          <p:cNvSpPr>
            <a:spLocks noGrp="1"/>
          </p:cNvSpPr>
          <p:nvPr>
            <p:ph type="pic" sz="quarter" idx="13"/>
          </p:nvPr>
        </p:nvSpPr>
        <p:spPr>
          <a:xfrm>
            <a:off x="1941548" y="1132554"/>
            <a:ext cx="4604831" cy="4518233"/>
          </a:xfrm>
          <a:prstGeom prst="ellipse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5980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55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9730" cy="6858000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943100" y="376238"/>
            <a:ext cx="9882188" cy="7794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943100" y="1465943"/>
            <a:ext cx="9882188" cy="53015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09057" y="5805182"/>
            <a:ext cx="1346682" cy="66018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>
                <a:solidFill>
                  <a:schemeClr val="accent6"/>
                </a:solidFill>
              </a:defRPr>
            </a:lvl1pPr>
          </a:lstStyle>
          <a:p>
            <a:r>
              <a:rPr lang="en-GB"/>
              <a:t>Clyde Bergemann Master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39567" y="6476301"/>
            <a:ext cx="516171" cy="2912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chemeClr val="accent6"/>
                </a:solidFill>
              </a:defRPr>
            </a:lvl1pPr>
          </a:lstStyle>
          <a:p>
            <a:fld id="{57C1BA23-42AF-4BDC-8C66-09B2076BE28B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7757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67" r:id="rId4"/>
    <p:sldLayoutId id="2147483666" r:id="rId5"/>
    <p:sldLayoutId id="2147483655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400"/>
        </a:spcAft>
        <a:buClr>
          <a:srgbClr val="00519B"/>
        </a:buClr>
        <a:buFont typeface="Arial" panose="020B0604020202020204" pitchFamily="34" charset="0"/>
        <a:buChar char="●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69875" algn="l" defTabSz="914400" rtl="0" eaLnBrk="1" latinLnBrk="0" hangingPunct="1">
        <a:lnSpc>
          <a:spcPct val="100000"/>
        </a:lnSpc>
        <a:spcBef>
          <a:spcPts val="500"/>
        </a:spcBef>
        <a:spcAft>
          <a:spcPts val="400"/>
        </a:spcAft>
        <a:buClr>
          <a:srgbClr val="00519B"/>
        </a:buClr>
        <a:buFont typeface="Wingdings" panose="05000000000000000000" pitchFamily="2" charset="2"/>
        <a:buChar char="è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265113" algn="l" defTabSz="914400" rtl="0" eaLnBrk="1" latinLnBrk="0" hangingPunct="1">
        <a:lnSpc>
          <a:spcPct val="100000"/>
        </a:lnSpc>
        <a:spcBef>
          <a:spcPts val="500"/>
        </a:spcBef>
        <a:spcAft>
          <a:spcPts val="400"/>
        </a:spcAft>
        <a:buClr>
          <a:srgbClr val="00519B"/>
        </a:buClr>
        <a:buFont typeface="Arial" panose="020B0604020202020204" pitchFamily="34" charset="0"/>
        <a:buChar char="­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69875" algn="l" defTabSz="914400" rtl="0" eaLnBrk="1" latinLnBrk="0" hangingPunct="1">
        <a:lnSpc>
          <a:spcPct val="90000"/>
        </a:lnSpc>
        <a:spcBef>
          <a:spcPts val="500"/>
        </a:spcBef>
        <a:buClr>
          <a:srgbClr val="00519B"/>
        </a:buClr>
        <a:buFont typeface="Arial" panose="020B0604020202020204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538163" indent="-269875" algn="l" defTabSz="914400" rtl="0" eaLnBrk="1" latinLnBrk="0" hangingPunct="1">
        <a:lnSpc>
          <a:spcPct val="90000"/>
        </a:lnSpc>
        <a:spcBef>
          <a:spcPts val="500"/>
        </a:spcBef>
        <a:buClr>
          <a:srgbClr val="00519B"/>
        </a:buClr>
        <a:buFont typeface="Arial" panose="020B0604020202020204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C4_17CABCA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>
          <a:xfrm>
            <a:off x="6336344" y="2580968"/>
            <a:ext cx="4877756" cy="2409776"/>
          </a:xfrm>
        </p:spPr>
        <p:txBody>
          <a:bodyPr/>
          <a:lstStyle/>
          <a:p>
            <a:r>
              <a:rPr lang="de-DE" dirty="0"/>
              <a:t>S/4 HANA </a:t>
            </a:r>
            <a:br>
              <a:rPr lang="de-DE" dirty="0"/>
            </a:br>
            <a:r>
              <a:rPr lang="de-DE" dirty="0"/>
              <a:t>Migration </a:t>
            </a:r>
            <a:br>
              <a:rPr lang="de-DE" dirty="0"/>
            </a:br>
            <a:r>
              <a:rPr lang="de-DE" dirty="0"/>
              <a:t>@CB</a:t>
            </a:r>
          </a:p>
        </p:txBody>
      </p:sp>
    </p:spTree>
    <p:extLst>
      <p:ext uri="{BB962C8B-B14F-4D97-AF65-F5344CB8AC3E}">
        <p14:creationId xmlns:p14="http://schemas.microsoft.com/office/powerpoint/2010/main" val="2613223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1418C-98A8-384B-D30C-3642AEC64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feld 16">
            <a:extLst>
              <a:ext uri="{FF2B5EF4-FFF2-40B4-BE49-F238E27FC236}">
                <a16:creationId xmlns:a16="http://schemas.microsoft.com/office/drawing/2014/main" id="{56DB9330-885E-F28E-F459-FA495A7C75A8}"/>
              </a:ext>
            </a:extLst>
          </p:cNvPr>
          <p:cNvSpPr txBox="1"/>
          <p:nvPr/>
        </p:nvSpPr>
        <p:spPr>
          <a:xfrm>
            <a:off x="3788075" y="1140364"/>
            <a:ext cx="8294866" cy="5355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dirty="0"/>
              <a:t>CBF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20" name="Titel 19">
            <a:extLst>
              <a:ext uri="{FF2B5EF4-FFF2-40B4-BE49-F238E27FC236}">
                <a16:creationId xmlns:a16="http://schemas.microsoft.com/office/drawing/2014/main" id="{BA00B1B5-51D4-B4C9-0B66-B4C188241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91" y="14801"/>
            <a:ext cx="9882188" cy="779462"/>
          </a:xfrm>
        </p:spPr>
        <p:txBody>
          <a:bodyPr/>
          <a:lstStyle/>
          <a:p>
            <a:r>
              <a:rPr lang="en-GB" dirty="0"/>
              <a:t>Structure S/4</a:t>
            </a:r>
          </a:p>
        </p:txBody>
      </p:sp>
      <p:sp>
        <p:nvSpPr>
          <p:cNvPr id="23" name="Fußzeilenplatzhalter 22">
            <a:extLst>
              <a:ext uri="{FF2B5EF4-FFF2-40B4-BE49-F238E27FC236}">
                <a16:creationId xmlns:a16="http://schemas.microsoft.com/office/drawing/2014/main" id="{77FD2909-4DD0-A902-5226-537AD7C0C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Clyde Bergemann</a:t>
            </a:r>
            <a:endParaRPr lang="de-DE" dirty="0"/>
          </a:p>
        </p:txBody>
      </p:sp>
      <p:sp>
        <p:nvSpPr>
          <p:cNvPr id="24" name="Foliennummernplatzhalter 23">
            <a:extLst>
              <a:ext uri="{FF2B5EF4-FFF2-40B4-BE49-F238E27FC236}">
                <a16:creationId xmlns:a16="http://schemas.microsoft.com/office/drawing/2014/main" id="{67923C01-ADB0-F7CF-F9A5-7C0ED9F90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1BA23-42AF-4BDC-8C66-09B2076BE28B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70D70C54-7D84-4F65-A180-5D167937D0AC}"/>
              </a:ext>
            </a:extLst>
          </p:cNvPr>
          <p:cNvSpPr/>
          <p:nvPr/>
        </p:nvSpPr>
        <p:spPr>
          <a:xfrm>
            <a:off x="5424441" y="58156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SAP S/4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00E3369-43D7-6829-DC54-E2AE91B50A1C}"/>
              </a:ext>
            </a:extLst>
          </p:cNvPr>
          <p:cNvSpPr/>
          <p:nvPr/>
        </p:nvSpPr>
        <p:spPr>
          <a:xfrm>
            <a:off x="5424441" y="1334086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Controlling Area</a:t>
            </a:r>
          </a:p>
          <a:p>
            <a:pPr algn="ctr"/>
            <a:r>
              <a:rPr lang="de-DE" sz="1200" dirty="0"/>
              <a:t>5100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7BA9889-F128-0078-E835-9FD828227601}"/>
              </a:ext>
            </a:extLst>
          </p:cNvPr>
          <p:cNvSpPr/>
          <p:nvPr/>
        </p:nvSpPr>
        <p:spPr>
          <a:xfrm>
            <a:off x="7251877" y="510404"/>
            <a:ext cx="1333144" cy="546931"/>
          </a:xfrm>
          <a:prstGeom prst="rect">
            <a:avLst/>
          </a:prstGeom>
          <a:noFill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>
                    <a:lumMod val="85000"/>
                  </a:schemeClr>
                </a:solidFill>
              </a:rPr>
              <a:t>CO-CBS</a:t>
            </a:r>
          </a:p>
          <a:p>
            <a:pPr algn="ctr"/>
            <a:r>
              <a:rPr lang="de-DE" dirty="0">
                <a:solidFill>
                  <a:schemeClr val="bg1">
                    <a:lumMod val="85000"/>
                  </a:schemeClr>
                </a:solidFill>
              </a:rPr>
              <a:t>5500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6B689D4-1CB3-B8A1-1B99-ECE3DB14E1EC}"/>
              </a:ext>
            </a:extLst>
          </p:cNvPr>
          <p:cNvSpPr/>
          <p:nvPr/>
        </p:nvSpPr>
        <p:spPr>
          <a:xfrm>
            <a:off x="10287608" y="54786"/>
            <a:ext cx="1333144" cy="546931"/>
          </a:xfrm>
          <a:prstGeom prst="rect">
            <a:avLst/>
          </a:prstGeom>
          <a:noFill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>
                    <a:lumMod val="85000"/>
                  </a:schemeClr>
                </a:solidFill>
              </a:rPr>
              <a:t>CBP</a:t>
            </a:r>
          </a:p>
          <a:p>
            <a:pPr algn="ctr"/>
            <a:r>
              <a:rPr lang="de-DE" dirty="0">
                <a:solidFill>
                  <a:schemeClr val="bg1">
                    <a:lumMod val="85000"/>
                  </a:schemeClr>
                </a:solidFill>
              </a:rPr>
              <a:t>5200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755F2702-E01F-6B12-86E7-03698A162B52}"/>
              </a:ext>
            </a:extLst>
          </p:cNvPr>
          <p:cNvSpPr/>
          <p:nvPr/>
        </p:nvSpPr>
        <p:spPr>
          <a:xfrm>
            <a:off x="8808706" y="505588"/>
            <a:ext cx="1333144" cy="546931"/>
          </a:xfrm>
          <a:prstGeom prst="rect">
            <a:avLst/>
          </a:prstGeom>
          <a:noFill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>
                    <a:lumMod val="85000"/>
                  </a:schemeClr>
                </a:solidFill>
              </a:rPr>
              <a:t>CO-CBTU</a:t>
            </a:r>
          </a:p>
          <a:p>
            <a:pPr algn="ctr"/>
            <a:r>
              <a:rPr lang="de-DE" dirty="0">
                <a:solidFill>
                  <a:schemeClr val="bg1">
                    <a:lumMod val="85000"/>
                  </a:schemeClr>
                </a:solidFill>
              </a:rPr>
              <a:t>5300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62338DF1-2CBB-00EE-0B5F-08EA73E79CCF}"/>
              </a:ext>
            </a:extLst>
          </p:cNvPr>
          <p:cNvSpPr/>
          <p:nvPr/>
        </p:nvSpPr>
        <p:spPr>
          <a:xfrm>
            <a:off x="5424441" y="2079826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Company code 5100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07CDC806-4D14-E18F-0327-8BD370596BB1}"/>
              </a:ext>
            </a:extLst>
          </p:cNvPr>
          <p:cNvSpPr/>
          <p:nvPr/>
        </p:nvSpPr>
        <p:spPr>
          <a:xfrm>
            <a:off x="5424441" y="3783512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Plant</a:t>
            </a:r>
          </a:p>
          <a:p>
            <a:pPr algn="ctr"/>
            <a:r>
              <a:rPr lang="de-DE" sz="1200" dirty="0"/>
              <a:t>5100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D0422E30-1637-D487-7180-56069518748B}"/>
              </a:ext>
            </a:extLst>
          </p:cNvPr>
          <p:cNvSpPr/>
          <p:nvPr/>
        </p:nvSpPr>
        <p:spPr>
          <a:xfrm>
            <a:off x="7073780" y="2992775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Sales </a:t>
            </a:r>
            <a:r>
              <a:rPr lang="de-DE" sz="1200" dirty="0" err="1"/>
              <a:t>Org</a:t>
            </a:r>
            <a:endParaRPr lang="de-DE" sz="1200" dirty="0"/>
          </a:p>
          <a:p>
            <a:pPr algn="ctr"/>
            <a:r>
              <a:rPr lang="de-DE" sz="1200" dirty="0"/>
              <a:t>5100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CAD0259-9EE7-3C64-2C86-1CACECA00B2E}"/>
              </a:ext>
            </a:extLst>
          </p:cNvPr>
          <p:cNvSpPr/>
          <p:nvPr/>
        </p:nvSpPr>
        <p:spPr>
          <a:xfrm>
            <a:off x="7064877" y="4646606"/>
            <a:ext cx="1333144" cy="501728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Storage Location-5101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7FD6CD6F-CF8E-A077-D750-007310F5F050}"/>
              </a:ext>
            </a:extLst>
          </p:cNvPr>
          <p:cNvSpPr/>
          <p:nvPr/>
        </p:nvSpPr>
        <p:spPr>
          <a:xfrm>
            <a:off x="7073780" y="3783512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/>
              <a:t>Purchase</a:t>
            </a:r>
            <a:r>
              <a:rPr lang="de-DE" sz="1200" dirty="0"/>
              <a:t> </a:t>
            </a:r>
            <a:r>
              <a:rPr lang="de-DE" sz="1200" dirty="0" err="1"/>
              <a:t>Org</a:t>
            </a:r>
            <a:endParaRPr lang="de-DE" sz="1200" dirty="0"/>
          </a:p>
          <a:p>
            <a:pPr algn="ctr"/>
            <a:r>
              <a:rPr lang="de-DE" sz="1200" dirty="0"/>
              <a:t>5100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0CE6668-026F-48F4-A072-691DD49D966B}"/>
              </a:ext>
            </a:extLst>
          </p:cNvPr>
          <p:cNvSpPr/>
          <p:nvPr/>
        </p:nvSpPr>
        <p:spPr>
          <a:xfrm>
            <a:off x="7372169" y="2067599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/>
              <a:t>Credit</a:t>
            </a:r>
            <a:r>
              <a:rPr lang="de-DE" sz="1200" dirty="0"/>
              <a:t> Control Area 5100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7AFFC4D-6897-D096-EC55-5E3223C1DCCC}"/>
              </a:ext>
            </a:extLst>
          </p:cNvPr>
          <p:cNvSpPr/>
          <p:nvPr/>
        </p:nvSpPr>
        <p:spPr>
          <a:xfrm>
            <a:off x="7372169" y="1338360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Operating </a:t>
            </a:r>
            <a:r>
              <a:rPr lang="de-DE" sz="1200" dirty="0" err="1"/>
              <a:t>Concern</a:t>
            </a:r>
            <a:endParaRPr lang="de-DE" sz="1200" dirty="0"/>
          </a:p>
          <a:p>
            <a:pPr algn="ctr"/>
            <a:r>
              <a:rPr lang="de-DE" sz="1200" dirty="0"/>
              <a:t>5100</a:t>
            </a: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68F4FA90-9076-2B3F-107B-1583BEEF63AB}"/>
              </a:ext>
            </a:extLst>
          </p:cNvPr>
          <p:cNvCxnSpPr>
            <a:stCxn id="2" idx="2"/>
            <a:endCxn id="5" idx="0"/>
          </p:cNvCxnSpPr>
          <p:nvPr/>
        </p:nvCxnSpPr>
        <p:spPr>
          <a:xfrm>
            <a:off x="6091013" y="605087"/>
            <a:ext cx="0" cy="728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91D2FCE2-A4CD-4D90-933D-A3E23AD8A858}"/>
              </a:ext>
            </a:extLst>
          </p:cNvPr>
          <p:cNvCxnSpPr>
            <a:stCxn id="5" idx="3"/>
            <a:endCxn id="16" idx="1"/>
          </p:cNvCxnSpPr>
          <p:nvPr/>
        </p:nvCxnSpPr>
        <p:spPr>
          <a:xfrm>
            <a:off x="6757585" y="1607552"/>
            <a:ext cx="614584" cy="42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C3F4CA00-E1F9-63E9-38FB-22C24F8D692E}"/>
              </a:ext>
            </a:extLst>
          </p:cNvPr>
          <p:cNvCxnSpPr>
            <a:stCxn id="5" idx="2"/>
            <a:endCxn id="9" idx="0"/>
          </p:cNvCxnSpPr>
          <p:nvPr/>
        </p:nvCxnSpPr>
        <p:spPr>
          <a:xfrm>
            <a:off x="6091013" y="1881017"/>
            <a:ext cx="0" cy="1988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6DECDCF1-B6A9-FED4-F26D-5CA3CBFCDAED}"/>
              </a:ext>
            </a:extLst>
          </p:cNvPr>
          <p:cNvCxnSpPr>
            <a:stCxn id="9" idx="3"/>
            <a:endCxn id="15" idx="1"/>
          </p:cNvCxnSpPr>
          <p:nvPr/>
        </p:nvCxnSpPr>
        <p:spPr>
          <a:xfrm flipV="1">
            <a:off x="6757585" y="2341065"/>
            <a:ext cx="614584" cy="12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hteck 28">
            <a:extLst>
              <a:ext uri="{FF2B5EF4-FFF2-40B4-BE49-F238E27FC236}">
                <a16:creationId xmlns:a16="http://schemas.microsoft.com/office/drawing/2014/main" id="{ABE154B7-A0F1-EDEA-DA89-F91ED448D6F5}"/>
              </a:ext>
            </a:extLst>
          </p:cNvPr>
          <p:cNvSpPr/>
          <p:nvPr/>
        </p:nvSpPr>
        <p:spPr>
          <a:xfrm>
            <a:off x="4424583" y="2424227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Internal Trading Partner</a:t>
            </a:r>
          </a:p>
          <a:p>
            <a:pPr algn="ctr"/>
            <a:r>
              <a:rPr lang="de-DE" sz="1200" dirty="0"/>
              <a:t>5100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5714DF7C-325D-1928-426F-AF4A45E6F132}"/>
              </a:ext>
            </a:extLst>
          </p:cNvPr>
          <p:cNvSpPr/>
          <p:nvPr/>
        </p:nvSpPr>
        <p:spPr>
          <a:xfrm>
            <a:off x="4091297" y="2942282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/>
              <a:t>Functional</a:t>
            </a:r>
            <a:r>
              <a:rPr lang="de-DE" sz="1200" dirty="0"/>
              <a:t> Areas (</a:t>
            </a:r>
            <a:r>
              <a:rPr lang="de-DE" sz="1200" dirty="0" err="1"/>
              <a:t>Only</a:t>
            </a:r>
            <a:r>
              <a:rPr lang="de-DE" sz="1200" dirty="0"/>
              <a:t> Sales?)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665C1C7-2144-2118-07D6-CF913A686592}"/>
              </a:ext>
            </a:extLst>
          </p:cNvPr>
          <p:cNvSpPr/>
          <p:nvPr/>
        </p:nvSpPr>
        <p:spPr>
          <a:xfrm>
            <a:off x="3916108" y="3428101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Business Areas </a:t>
            </a:r>
            <a:r>
              <a:rPr lang="de-DE" sz="1200" dirty="0" err="1"/>
              <a:t>Consolidations</a:t>
            </a:r>
            <a:r>
              <a:rPr lang="de-DE" sz="1200" dirty="0"/>
              <a:t>?</a:t>
            </a: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7D080A85-11B5-DDFD-0566-B12949E5A37C}"/>
              </a:ext>
            </a:extLst>
          </p:cNvPr>
          <p:cNvSpPr/>
          <p:nvPr/>
        </p:nvSpPr>
        <p:spPr>
          <a:xfrm>
            <a:off x="8901156" y="2979183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Sales Office</a:t>
            </a:r>
          </a:p>
          <a:p>
            <a:pPr algn="ctr"/>
            <a:r>
              <a:rPr lang="de-DE" sz="1200" dirty="0"/>
              <a:t>5100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AF2176F-A13B-9B6C-6E73-DCC9983B2627}"/>
              </a:ext>
            </a:extLst>
          </p:cNvPr>
          <p:cNvSpPr/>
          <p:nvPr/>
        </p:nvSpPr>
        <p:spPr>
          <a:xfrm>
            <a:off x="9984333" y="2803493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Sales Groups</a:t>
            </a:r>
          </a:p>
        </p:txBody>
      </p: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5316B896-E82F-F15D-DC73-1F2287025BB9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8406924" y="3252649"/>
            <a:ext cx="494232" cy="135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FD84042A-37B1-900E-6A51-042440FF68B4}"/>
              </a:ext>
            </a:extLst>
          </p:cNvPr>
          <p:cNvCxnSpPr>
            <a:cxnSpLocks/>
            <a:stCxn id="9" idx="2"/>
            <a:endCxn id="11" idx="0"/>
          </p:cNvCxnSpPr>
          <p:nvPr/>
        </p:nvCxnSpPr>
        <p:spPr>
          <a:xfrm>
            <a:off x="6091013" y="2626757"/>
            <a:ext cx="1649339" cy="3660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hteck 52">
            <a:extLst>
              <a:ext uri="{FF2B5EF4-FFF2-40B4-BE49-F238E27FC236}">
                <a16:creationId xmlns:a16="http://schemas.microsoft.com/office/drawing/2014/main" id="{23122E05-5A1F-C5CF-2C5E-24FAA420A6BA}"/>
              </a:ext>
            </a:extLst>
          </p:cNvPr>
          <p:cNvSpPr/>
          <p:nvPr/>
        </p:nvSpPr>
        <p:spPr>
          <a:xfrm>
            <a:off x="5039172" y="5805182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Location</a:t>
            </a:r>
          </a:p>
          <a:p>
            <a:pPr algn="ctr"/>
            <a:r>
              <a:rPr lang="de-DE" sz="1200" dirty="0"/>
              <a:t>5100</a:t>
            </a: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B9B83BE5-78FB-E38C-54A0-ABEAD187BB1A}"/>
              </a:ext>
            </a:extLst>
          </p:cNvPr>
          <p:cNvSpPr/>
          <p:nvPr/>
        </p:nvSpPr>
        <p:spPr>
          <a:xfrm>
            <a:off x="10200262" y="3734618"/>
            <a:ext cx="1797367" cy="1036819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/>
              <a:t>Distrib.Channel</a:t>
            </a:r>
            <a:r>
              <a:rPr lang="de-DE" sz="1200" dirty="0"/>
              <a:t> = SBF-Segment</a:t>
            </a:r>
          </a:p>
          <a:p>
            <a:pPr algn="ctr"/>
            <a:r>
              <a:rPr lang="de-DE" sz="1200" dirty="0"/>
              <a:t>Division = SBF</a:t>
            </a:r>
          </a:p>
          <a:p>
            <a:pPr algn="ctr"/>
            <a:endParaRPr lang="de-DE" sz="1200" dirty="0"/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BC2457BB-65BE-62BF-33D0-45123963BF72}"/>
              </a:ext>
            </a:extLst>
          </p:cNvPr>
          <p:cNvSpPr/>
          <p:nvPr/>
        </p:nvSpPr>
        <p:spPr>
          <a:xfrm>
            <a:off x="7064877" y="5306799"/>
            <a:ext cx="1333144" cy="501728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Shipping-Point 5100</a:t>
            </a:r>
          </a:p>
        </p:txBody>
      </p:sp>
      <p:cxnSp>
        <p:nvCxnSpPr>
          <p:cNvPr id="58" name="Gerade Verbindung mit Pfeil 57">
            <a:extLst>
              <a:ext uri="{FF2B5EF4-FFF2-40B4-BE49-F238E27FC236}">
                <a16:creationId xmlns:a16="http://schemas.microsoft.com/office/drawing/2014/main" id="{CD016938-6082-5F33-2958-91FF3525DDEE}"/>
              </a:ext>
            </a:extLst>
          </p:cNvPr>
          <p:cNvCxnSpPr>
            <a:stCxn id="9" idx="2"/>
            <a:endCxn id="10" idx="0"/>
          </p:cNvCxnSpPr>
          <p:nvPr/>
        </p:nvCxnSpPr>
        <p:spPr>
          <a:xfrm>
            <a:off x="6091013" y="2626757"/>
            <a:ext cx="0" cy="11567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mit Pfeil 62">
            <a:extLst>
              <a:ext uri="{FF2B5EF4-FFF2-40B4-BE49-F238E27FC236}">
                <a16:creationId xmlns:a16="http://schemas.microsoft.com/office/drawing/2014/main" id="{9D64704D-2B11-92AD-1ADC-DADA32AA752E}"/>
              </a:ext>
            </a:extLst>
          </p:cNvPr>
          <p:cNvCxnSpPr>
            <a:stCxn id="9" idx="2"/>
            <a:endCxn id="13" idx="1"/>
          </p:cNvCxnSpPr>
          <p:nvPr/>
        </p:nvCxnSpPr>
        <p:spPr>
          <a:xfrm>
            <a:off x="6091013" y="2626757"/>
            <a:ext cx="982767" cy="14302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 Verbindung mit Pfeil 64">
            <a:extLst>
              <a:ext uri="{FF2B5EF4-FFF2-40B4-BE49-F238E27FC236}">
                <a16:creationId xmlns:a16="http://schemas.microsoft.com/office/drawing/2014/main" id="{6CE6F9EF-7747-3B95-9A8D-5F8751412263}"/>
              </a:ext>
            </a:extLst>
          </p:cNvPr>
          <p:cNvCxnSpPr>
            <a:stCxn id="13" idx="1"/>
            <a:endCxn id="10" idx="3"/>
          </p:cNvCxnSpPr>
          <p:nvPr/>
        </p:nvCxnSpPr>
        <p:spPr>
          <a:xfrm flipH="1">
            <a:off x="6757585" y="4056978"/>
            <a:ext cx="3161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Verbinder: gewinkelt 77">
            <a:extLst>
              <a:ext uri="{FF2B5EF4-FFF2-40B4-BE49-F238E27FC236}">
                <a16:creationId xmlns:a16="http://schemas.microsoft.com/office/drawing/2014/main" id="{C4A95333-55F4-E328-6AA5-1832CCB6086D}"/>
              </a:ext>
            </a:extLst>
          </p:cNvPr>
          <p:cNvCxnSpPr>
            <a:stCxn id="55" idx="1"/>
            <a:endCxn id="10" idx="2"/>
          </p:cNvCxnSpPr>
          <p:nvPr/>
        </p:nvCxnSpPr>
        <p:spPr>
          <a:xfrm rot="10800000">
            <a:off x="6091013" y="4330443"/>
            <a:ext cx="973864" cy="1227220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Verbinder: gewinkelt 79">
            <a:extLst>
              <a:ext uri="{FF2B5EF4-FFF2-40B4-BE49-F238E27FC236}">
                <a16:creationId xmlns:a16="http://schemas.microsoft.com/office/drawing/2014/main" id="{8138074F-A568-8D02-9122-A424F4D55790}"/>
              </a:ext>
            </a:extLst>
          </p:cNvPr>
          <p:cNvCxnSpPr>
            <a:stCxn id="12" idx="1"/>
            <a:endCxn id="10" idx="2"/>
          </p:cNvCxnSpPr>
          <p:nvPr/>
        </p:nvCxnSpPr>
        <p:spPr>
          <a:xfrm rot="10800000">
            <a:off x="6091013" y="4330444"/>
            <a:ext cx="973864" cy="56702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Verbinder: gewinkelt 81">
            <a:extLst>
              <a:ext uri="{FF2B5EF4-FFF2-40B4-BE49-F238E27FC236}">
                <a16:creationId xmlns:a16="http://schemas.microsoft.com/office/drawing/2014/main" id="{9568B9D9-F010-A3ED-B9E6-B1C944F86F66}"/>
              </a:ext>
            </a:extLst>
          </p:cNvPr>
          <p:cNvCxnSpPr>
            <a:cxnSpLocks/>
            <a:stCxn id="11" idx="3"/>
            <a:endCxn id="54" idx="1"/>
          </p:cNvCxnSpPr>
          <p:nvPr/>
        </p:nvCxnSpPr>
        <p:spPr>
          <a:xfrm>
            <a:off x="8406924" y="3266241"/>
            <a:ext cx="1793338" cy="986787"/>
          </a:xfrm>
          <a:prstGeom prst="bentConnector3">
            <a:avLst>
              <a:gd name="adj1" fmla="val 1569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Verbinder: gewinkelt 84">
            <a:extLst>
              <a:ext uri="{FF2B5EF4-FFF2-40B4-BE49-F238E27FC236}">
                <a16:creationId xmlns:a16="http://schemas.microsoft.com/office/drawing/2014/main" id="{99B7319D-5807-7356-81BE-B8C84D7634F6}"/>
              </a:ext>
            </a:extLst>
          </p:cNvPr>
          <p:cNvCxnSpPr>
            <a:cxnSpLocks/>
            <a:stCxn id="2" idx="1"/>
            <a:endCxn id="47" idx="3"/>
          </p:cNvCxnSpPr>
          <p:nvPr/>
        </p:nvCxnSpPr>
        <p:spPr>
          <a:xfrm rot="10800000" flipV="1">
            <a:off x="3502337" y="331621"/>
            <a:ext cx="1922105" cy="50369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feld 96">
            <a:extLst>
              <a:ext uri="{FF2B5EF4-FFF2-40B4-BE49-F238E27FC236}">
                <a16:creationId xmlns:a16="http://schemas.microsoft.com/office/drawing/2014/main" id="{72607729-A3C8-B8DC-D93F-B40AD0DB1B4A}"/>
              </a:ext>
            </a:extLst>
          </p:cNvPr>
          <p:cNvSpPr txBox="1"/>
          <p:nvPr/>
        </p:nvSpPr>
        <p:spPr>
          <a:xfrm>
            <a:off x="5441463" y="4133741"/>
            <a:ext cx="133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rgbClr val="FF0000"/>
                </a:solidFill>
              </a:rPr>
              <a:t>No</a:t>
            </a:r>
            <a:r>
              <a:rPr lang="de-DE" dirty="0">
                <a:solidFill>
                  <a:srgbClr val="FF0000"/>
                </a:solidFill>
              </a:rPr>
              <a:t> </a:t>
            </a:r>
            <a:r>
              <a:rPr lang="de-DE" dirty="0" err="1">
                <a:solidFill>
                  <a:srgbClr val="FF0000"/>
                </a:solidFill>
              </a:rPr>
              <a:t>Production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0CDE22DF-C07D-6FD9-7AD3-478A8706ED7E}"/>
              </a:ext>
            </a:extLst>
          </p:cNvPr>
          <p:cNvCxnSpPr>
            <a:stCxn id="2" idx="3"/>
            <a:endCxn id="7" idx="1"/>
          </p:cNvCxnSpPr>
          <p:nvPr/>
        </p:nvCxnSpPr>
        <p:spPr>
          <a:xfrm flipV="1">
            <a:off x="6757585" y="328252"/>
            <a:ext cx="3530023" cy="33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hteck 46">
            <a:extLst>
              <a:ext uri="{FF2B5EF4-FFF2-40B4-BE49-F238E27FC236}">
                <a16:creationId xmlns:a16="http://schemas.microsoft.com/office/drawing/2014/main" id="{C070950A-294C-B7B1-0315-B2F71BCFAF5D}"/>
              </a:ext>
            </a:extLst>
          </p:cNvPr>
          <p:cNvSpPr/>
          <p:nvPr/>
        </p:nvSpPr>
        <p:spPr>
          <a:xfrm>
            <a:off x="2169192" y="561851"/>
            <a:ext cx="1333144" cy="546931"/>
          </a:xfrm>
          <a:prstGeom prst="rect">
            <a:avLst/>
          </a:prstGeom>
          <a:noFill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bg1">
                    <a:lumMod val="85000"/>
                  </a:schemeClr>
                </a:solidFill>
              </a:rPr>
              <a:t>CBW</a:t>
            </a:r>
          </a:p>
          <a:p>
            <a:pPr algn="ctr"/>
            <a:r>
              <a:rPr lang="de-DE" dirty="0">
                <a:solidFill>
                  <a:schemeClr val="bg1">
                    <a:lumMod val="85000"/>
                  </a:schemeClr>
                </a:solidFill>
              </a:rPr>
              <a:t>1000</a:t>
            </a:r>
          </a:p>
        </p:txBody>
      </p:sp>
      <p:cxnSp>
        <p:nvCxnSpPr>
          <p:cNvPr id="51" name="Verbinder: gewinkelt 50">
            <a:extLst>
              <a:ext uri="{FF2B5EF4-FFF2-40B4-BE49-F238E27FC236}">
                <a16:creationId xmlns:a16="http://schemas.microsoft.com/office/drawing/2014/main" id="{C81E58DF-6BD1-85D0-88A0-DD1FBAFD124D}"/>
              </a:ext>
            </a:extLst>
          </p:cNvPr>
          <p:cNvCxnSpPr>
            <a:stCxn id="2" idx="3"/>
            <a:endCxn id="6" idx="1"/>
          </p:cNvCxnSpPr>
          <p:nvPr/>
        </p:nvCxnSpPr>
        <p:spPr>
          <a:xfrm>
            <a:off x="6757585" y="331622"/>
            <a:ext cx="494292" cy="45224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Verbinder: gewinkelt 55">
            <a:extLst>
              <a:ext uri="{FF2B5EF4-FFF2-40B4-BE49-F238E27FC236}">
                <a16:creationId xmlns:a16="http://schemas.microsoft.com/office/drawing/2014/main" id="{35E0E476-F8F5-DC19-F189-8EDBDC8712C4}"/>
              </a:ext>
            </a:extLst>
          </p:cNvPr>
          <p:cNvCxnSpPr>
            <a:stCxn id="2" idx="3"/>
            <a:endCxn id="8" idx="1"/>
          </p:cNvCxnSpPr>
          <p:nvPr/>
        </p:nvCxnSpPr>
        <p:spPr>
          <a:xfrm>
            <a:off x="6757585" y="331622"/>
            <a:ext cx="2051121" cy="447432"/>
          </a:xfrm>
          <a:prstGeom prst="bentConnector3">
            <a:avLst>
              <a:gd name="adj1" fmla="val 9205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16253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A6656A-FE93-0B13-2406-8A9B9538D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9">
            <a:extLst>
              <a:ext uri="{FF2B5EF4-FFF2-40B4-BE49-F238E27FC236}">
                <a16:creationId xmlns:a16="http://schemas.microsoft.com/office/drawing/2014/main" id="{45F1E50F-159F-FBBE-693E-C80B57C18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CB-Sales and Reporting Detail</a:t>
            </a:r>
          </a:p>
        </p:txBody>
      </p:sp>
      <p:sp>
        <p:nvSpPr>
          <p:cNvPr id="23" name="Fußzeilenplatzhalter 22">
            <a:extLst>
              <a:ext uri="{FF2B5EF4-FFF2-40B4-BE49-F238E27FC236}">
                <a16:creationId xmlns:a16="http://schemas.microsoft.com/office/drawing/2014/main" id="{16014261-8258-20BC-D018-FADCFD38F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Clyde Bergemann</a:t>
            </a:r>
            <a:endParaRPr lang="de-DE" dirty="0"/>
          </a:p>
        </p:txBody>
      </p:sp>
      <p:sp>
        <p:nvSpPr>
          <p:cNvPr id="24" name="Foliennummernplatzhalter 23">
            <a:extLst>
              <a:ext uri="{FF2B5EF4-FFF2-40B4-BE49-F238E27FC236}">
                <a16:creationId xmlns:a16="http://schemas.microsoft.com/office/drawing/2014/main" id="{C1506FC4-9E32-6129-A584-514BE004D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1BA23-42AF-4BDC-8C66-09B2076BE28B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142E6D6-A53C-2ECD-C9A0-FDA3993123E2}"/>
              </a:ext>
            </a:extLst>
          </p:cNvPr>
          <p:cNvSpPr/>
          <p:nvPr/>
        </p:nvSpPr>
        <p:spPr>
          <a:xfrm>
            <a:off x="2092737" y="882234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Sales </a:t>
            </a:r>
            <a:r>
              <a:rPr lang="de-DE" sz="1200" dirty="0" err="1"/>
              <a:t>Org</a:t>
            </a:r>
            <a:endParaRPr lang="de-DE" sz="1200" dirty="0"/>
          </a:p>
          <a:p>
            <a:pPr algn="ctr"/>
            <a:r>
              <a:rPr lang="de-DE" sz="1200" dirty="0"/>
              <a:t>5100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21A0350-6C07-D0D0-BE24-7352E5514388}"/>
              </a:ext>
            </a:extLst>
          </p:cNvPr>
          <p:cNvSpPr/>
          <p:nvPr/>
        </p:nvSpPr>
        <p:spPr>
          <a:xfrm>
            <a:off x="7140719" y="905864"/>
            <a:ext cx="1333144" cy="54693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Sales Office</a:t>
            </a:r>
          </a:p>
          <a:p>
            <a:pPr algn="ctr"/>
            <a:r>
              <a:rPr lang="de-DE" sz="1200" dirty="0"/>
              <a:t>5100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E540A28-457C-46A3-DDDE-175156C9FDDD}"/>
              </a:ext>
            </a:extLst>
          </p:cNvPr>
          <p:cNvSpPr/>
          <p:nvPr/>
        </p:nvSpPr>
        <p:spPr>
          <a:xfrm>
            <a:off x="8859604" y="905864"/>
            <a:ext cx="1977123" cy="1958401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Sales Groups</a:t>
            </a:r>
          </a:p>
          <a:p>
            <a:pPr algn="ctr"/>
            <a:r>
              <a:rPr lang="de-DE" sz="1200" dirty="0"/>
              <a:t>Nicolas Blommaert</a:t>
            </a:r>
          </a:p>
          <a:p>
            <a:pPr algn="ctr"/>
            <a:r>
              <a:rPr lang="de-DE" sz="1200" dirty="0"/>
              <a:t>Fidel Martinez</a:t>
            </a:r>
          </a:p>
          <a:p>
            <a:pPr algn="ctr"/>
            <a:r>
              <a:rPr lang="de-DE" sz="1200" dirty="0"/>
              <a:t>…</a:t>
            </a:r>
          </a:p>
          <a:p>
            <a:pPr algn="ctr"/>
            <a:endParaRPr lang="de-DE" sz="12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0D27F198-FC10-6F8F-DCFD-02F2F4E2F9DF}"/>
              </a:ext>
            </a:extLst>
          </p:cNvPr>
          <p:cNvSpPr/>
          <p:nvPr/>
        </p:nvSpPr>
        <p:spPr>
          <a:xfrm>
            <a:off x="3870315" y="1246771"/>
            <a:ext cx="2034364" cy="1267805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Distribution Channel</a:t>
            </a:r>
          </a:p>
          <a:p>
            <a:pPr algn="ctr"/>
            <a:endParaRPr lang="de-DE" sz="1200" dirty="0"/>
          </a:p>
          <a:p>
            <a:pPr algn="ctr"/>
            <a:r>
              <a:rPr lang="de-DE" sz="1200" dirty="0"/>
              <a:t>10 NE Greenfield</a:t>
            </a:r>
          </a:p>
          <a:p>
            <a:pPr algn="ctr"/>
            <a:r>
              <a:rPr lang="de-DE" sz="1200" dirty="0"/>
              <a:t>20 NE </a:t>
            </a:r>
            <a:r>
              <a:rPr lang="de-DE" sz="1200" dirty="0" err="1"/>
              <a:t>Brownfield</a:t>
            </a:r>
            <a:endParaRPr lang="de-DE" sz="1200" dirty="0"/>
          </a:p>
          <a:p>
            <a:pPr algn="ctr"/>
            <a:r>
              <a:rPr lang="de-DE" sz="1200" dirty="0"/>
              <a:t>30 </a:t>
            </a:r>
            <a:r>
              <a:rPr lang="de-DE" sz="1200" dirty="0" err="1"/>
              <a:t>Spares</a:t>
            </a:r>
            <a:endParaRPr lang="de-DE" sz="1200" dirty="0"/>
          </a:p>
          <a:p>
            <a:pPr algn="ctr"/>
            <a:r>
              <a:rPr lang="de-DE" sz="1200" dirty="0"/>
              <a:t>40 Service</a:t>
            </a:r>
          </a:p>
          <a:p>
            <a:pPr algn="ctr"/>
            <a:endParaRPr lang="de-DE" sz="120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E7EC0442-42EF-7D3F-FFB1-3F76BEA94F4E}"/>
              </a:ext>
            </a:extLst>
          </p:cNvPr>
          <p:cNvSpPr/>
          <p:nvPr/>
        </p:nvSpPr>
        <p:spPr>
          <a:xfrm>
            <a:off x="3870315" y="2864265"/>
            <a:ext cx="2034364" cy="1188182"/>
          </a:xfrm>
          <a:prstGeom prst="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/>
              <a:t>Division</a:t>
            </a:r>
          </a:p>
          <a:p>
            <a:pPr algn="ctr"/>
            <a:r>
              <a:rPr lang="de-DE" sz="1200" dirty="0"/>
              <a:t>10 BE</a:t>
            </a:r>
          </a:p>
          <a:p>
            <a:pPr algn="ctr"/>
            <a:r>
              <a:rPr lang="de-DE" sz="1200" dirty="0"/>
              <a:t>11 MH</a:t>
            </a:r>
          </a:p>
          <a:p>
            <a:pPr algn="ctr"/>
            <a:r>
              <a:rPr lang="de-DE" sz="1200" dirty="0"/>
              <a:t>12 ER</a:t>
            </a:r>
          </a:p>
          <a:p>
            <a:pPr algn="ctr"/>
            <a:r>
              <a:rPr lang="de-DE" sz="1200" dirty="0"/>
              <a:t>13 Legacy</a:t>
            </a:r>
          </a:p>
          <a:p>
            <a:pPr algn="ctr"/>
            <a:endParaRPr lang="de-DE" sz="1200" dirty="0"/>
          </a:p>
        </p:txBody>
      </p:sp>
      <p:cxnSp>
        <p:nvCxnSpPr>
          <p:cNvPr id="18" name="Verbinder: gewinkelt 17">
            <a:extLst>
              <a:ext uri="{FF2B5EF4-FFF2-40B4-BE49-F238E27FC236}">
                <a16:creationId xmlns:a16="http://schemas.microsoft.com/office/drawing/2014/main" id="{D05EDDE7-42E3-655B-F39D-126C434617E4}"/>
              </a:ext>
            </a:extLst>
          </p:cNvPr>
          <p:cNvCxnSpPr>
            <a:stCxn id="6" idx="2"/>
            <a:endCxn id="10" idx="1"/>
          </p:cNvCxnSpPr>
          <p:nvPr/>
        </p:nvCxnSpPr>
        <p:spPr>
          <a:xfrm rot="16200000" flipH="1">
            <a:off x="3089058" y="1099416"/>
            <a:ext cx="451509" cy="111100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Verbinder: gewinkelt 20">
            <a:extLst>
              <a:ext uri="{FF2B5EF4-FFF2-40B4-BE49-F238E27FC236}">
                <a16:creationId xmlns:a16="http://schemas.microsoft.com/office/drawing/2014/main" id="{66EBB8BD-1BA6-D2DA-A703-0407EB1AB76F}"/>
              </a:ext>
            </a:extLst>
          </p:cNvPr>
          <p:cNvCxnSpPr>
            <a:cxnSpLocks/>
            <a:stCxn id="6" idx="2"/>
            <a:endCxn id="11" idx="1"/>
          </p:cNvCxnSpPr>
          <p:nvPr/>
        </p:nvCxnSpPr>
        <p:spPr>
          <a:xfrm rot="16200000" flipH="1">
            <a:off x="2300217" y="1888257"/>
            <a:ext cx="2029191" cy="111100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 24">
            <a:extLst>
              <a:ext uri="{FF2B5EF4-FFF2-40B4-BE49-F238E27FC236}">
                <a16:creationId xmlns:a16="http://schemas.microsoft.com/office/drawing/2014/main" id="{FD7C7B0D-4423-27ED-299E-0467F6CDAEBA}"/>
              </a:ext>
            </a:extLst>
          </p:cNvPr>
          <p:cNvSpPr/>
          <p:nvPr/>
        </p:nvSpPr>
        <p:spPr>
          <a:xfrm>
            <a:off x="3870315" y="4187413"/>
            <a:ext cx="1699212" cy="2567939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/>
              <a:t>Customer (BP)</a:t>
            </a:r>
          </a:p>
          <a:p>
            <a:pPr algn="ctr"/>
            <a:r>
              <a:rPr lang="de-DE" sz="1200" dirty="0" err="1"/>
              <a:t>Distr.Ch</a:t>
            </a:r>
            <a:r>
              <a:rPr lang="de-DE" sz="1200" dirty="0"/>
              <a:t>. 00</a:t>
            </a:r>
          </a:p>
          <a:p>
            <a:pPr algn="ctr"/>
            <a:r>
              <a:rPr lang="de-DE" sz="1200" dirty="0"/>
              <a:t>Division 00</a:t>
            </a:r>
          </a:p>
          <a:p>
            <a:pPr algn="ctr"/>
            <a:endParaRPr lang="de-DE" sz="1200" dirty="0"/>
          </a:p>
          <a:p>
            <a:pPr algn="ctr"/>
            <a:r>
              <a:rPr lang="de-DE" sz="1200" b="1" dirty="0" err="1"/>
              <a:t>Customertype</a:t>
            </a:r>
            <a:endParaRPr lang="de-DE" sz="1200" b="1" dirty="0"/>
          </a:p>
          <a:p>
            <a:pPr algn="ctr"/>
            <a:r>
              <a:rPr lang="de-DE" sz="1200" dirty="0"/>
              <a:t>OEM</a:t>
            </a:r>
          </a:p>
          <a:p>
            <a:pPr algn="ctr"/>
            <a:r>
              <a:rPr lang="de-DE" sz="1200" dirty="0" err="1"/>
              <a:t>Enduser</a:t>
            </a:r>
            <a:r>
              <a:rPr lang="de-DE" sz="1200" dirty="0"/>
              <a:t>/Operator</a:t>
            </a:r>
          </a:p>
          <a:p>
            <a:pPr algn="ctr"/>
            <a:r>
              <a:rPr lang="de-DE" sz="1200" dirty="0"/>
              <a:t>EPC</a:t>
            </a:r>
          </a:p>
          <a:p>
            <a:pPr algn="ctr"/>
            <a:r>
              <a:rPr lang="de-DE" sz="1200" dirty="0"/>
              <a:t>A&amp;E</a:t>
            </a:r>
          </a:p>
          <a:p>
            <a:pPr algn="ctr"/>
            <a:r>
              <a:rPr lang="de-DE" sz="1200" dirty="0"/>
              <a:t>Industrial Services</a:t>
            </a:r>
          </a:p>
          <a:p>
            <a:pPr algn="ctr"/>
            <a:r>
              <a:rPr lang="de-DE" sz="1200" dirty="0"/>
              <a:t>Reseller</a:t>
            </a:r>
          </a:p>
          <a:p>
            <a:pPr algn="ctr"/>
            <a:r>
              <a:rPr lang="de-DE" sz="1200" dirty="0"/>
              <a:t>Agent</a:t>
            </a:r>
          </a:p>
          <a:p>
            <a:pPr algn="ctr"/>
            <a:r>
              <a:rPr lang="de-DE" sz="1200" dirty="0" err="1"/>
              <a:t>Others</a:t>
            </a:r>
            <a:endParaRPr lang="de-DE" sz="1200" dirty="0"/>
          </a:p>
          <a:p>
            <a:pPr algn="ctr"/>
            <a:endParaRPr lang="de-DE" sz="1200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FE6F87CF-9138-AAED-3089-7B85153AA254}"/>
              </a:ext>
            </a:extLst>
          </p:cNvPr>
          <p:cNvSpPr/>
          <p:nvPr/>
        </p:nvSpPr>
        <p:spPr>
          <a:xfrm>
            <a:off x="6380501" y="3555999"/>
            <a:ext cx="2745026" cy="3211513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/>
              <a:t>Power Plant (BP)</a:t>
            </a:r>
          </a:p>
          <a:p>
            <a:pPr algn="ctr"/>
            <a:r>
              <a:rPr lang="de-DE" sz="1200" dirty="0" err="1"/>
              <a:t>Distr.Ch</a:t>
            </a:r>
            <a:r>
              <a:rPr lang="de-DE" sz="1200" dirty="0"/>
              <a:t>. 00</a:t>
            </a:r>
          </a:p>
          <a:p>
            <a:pPr algn="ctr"/>
            <a:r>
              <a:rPr lang="de-DE" sz="1200" dirty="0"/>
              <a:t>Division 00</a:t>
            </a:r>
          </a:p>
          <a:p>
            <a:pPr algn="ctr"/>
            <a:endParaRPr lang="de-DE" sz="1200" dirty="0"/>
          </a:p>
          <a:p>
            <a:pPr algn="ctr"/>
            <a:r>
              <a:rPr lang="de-DE" sz="1200" b="1" dirty="0"/>
              <a:t>Industry </a:t>
            </a:r>
            <a:r>
              <a:rPr lang="de-DE" sz="1200" b="1" dirty="0" err="1"/>
              <a:t>Sector</a:t>
            </a:r>
            <a:endParaRPr lang="de-DE" sz="1200" b="1" dirty="0"/>
          </a:p>
          <a:p>
            <a:pPr algn="ctr"/>
            <a:r>
              <a:rPr lang="de-DE" sz="1200" dirty="0"/>
              <a:t>Utility Power</a:t>
            </a:r>
          </a:p>
          <a:p>
            <a:pPr algn="ctr"/>
            <a:r>
              <a:rPr lang="de-DE" sz="1200" dirty="0"/>
              <a:t>Industrial Power</a:t>
            </a:r>
          </a:p>
          <a:p>
            <a:pPr algn="ctr"/>
            <a:r>
              <a:rPr lang="de-DE" sz="1200" dirty="0" err="1"/>
              <a:t>Waste</a:t>
            </a:r>
            <a:r>
              <a:rPr lang="de-DE" sz="1200" dirty="0"/>
              <a:t> </a:t>
            </a:r>
            <a:r>
              <a:rPr lang="de-DE" sz="1200" dirty="0" err="1"/>
              <a:t>to</a:t>
            </a:r>
            <a:r>
              <a:rPr lang="de-DE" sz="1200" dirty="0"/>
              <a:t> Energy</a:t>
            </a:r>
          </a:p>
          <a:p>
            <a:pPr algn="ctr"/>
            <a:r>
              <a:rPr lang="de-DE" sz="1200" dirty="0" err="1"/>
              <a:t>Biomass</a:t>
            </a:r>
            <a:endParaRPr lang="de-DE" sz="1200" dirty="0"/>
          </a:p>
          <a:p>
            <a:pPr algn="ctr"/>
            <a:r>
              <a:rPr lang="de-DE" sz="1200" dirty="0"/>
              <a:t>Pulp &amp; Paper</a:t>
            </a:r>
          </a:p>
          <a:p>
            <a:pPr algn="ctr"/>
            <a:r>
              <a:rPr lang="de-DE" sz="1200" dirty="0" err="1"/>
              <a:t>Petrochem</a:t>
            </a:r>
            <a:r>
              <a:rPr lang="de-DE" sz="1200" dirty="0"/>
              <a:t> / </a:t>
            </a:r>
            <a:r>
              <a:rPr lang="de-DE" sz="1200" dirty="0" err="1"/>
              <a:t>Refining</a:t>
            </a:r>
            <a:endParaRPr lang="de-DE" sz="1200" dirty="0"/>
          </a:p>
          <a:p>
            <a:pPr algn="ctr"/>
            <a:r>
              <a:rPr lang="de-DE" sz="1200" dirty="0"/>
              <a:t>Marine</a:t>
            </a:r>
          </a:p>
          <a:p>
            <a:pPr algn="ctr"/>
            <a:r>
              <a:rPr lang="de-DE" sz="1200" dirty="0"/>
              <a:t>Thermal Processing</a:t>
            </a:r>
          </a:p>
          <a:p>
            <a:pPr algn="ctr"/>
            <a:r>
              <a:rPr lang="de-DE" sz="1200" dirty="0"/>
              <a:t>Minerals</a:t>
            </a:r>
          </a:p>
          <a:p>
            <a:pPr algn="ctr"/>
            <a:r>
              <a:rPr lang="de-DE" sz="1200" dirty="0"/>
              <a:t>Mining</a:t>
            </a:r>
          </a:p>
          <a:p>
            <a:pPr algn="ctr"/>
            <a:r>
              <a:rPr lang="de-DE" sz="1200" dirty="0"/>
              <a:t>Building Products</a:t>
            </a:r>
          </a:p>
          <a:p>
            <a:pPr algn="ctr"/>
            <a:r>
              <a:rPr lang="de-DE" sz="1200" dirty="0"/>
              <a:t>Other Industrial </a:t>
            </a:r>
            <a:r>
              <a:rPr lang="de-DE" sz="1200" dirty="0" err="1"/>
              <a:t>Applications</a:t>
            </a:r>
            <a:endParaRPr lang="de-DE" sz="1200" dirty="0"/>
          </a:p>
        </p:txBody>
      </p:sp>
      <p:cxnSp>
        <p:nvCxnSpPr>
          <p:cNvPr id="34" name="Verbinder: gewinkelt 33">
            <a:extLst>
              <a:ext uri="{FF2B5EF4-FFF2-40B4-BE49-F238E27FC236}">
                <a16:creationId xmlns:a16="http://schemas.microsoft.com/office/drawing/2014/main" id="{88A41928-40D0-22F0-ADBB-3412D496737A}"/>
              </a:ext>
            </a:extLst>
          </p:cNvPr>
          <p:cNvCxnSpPr>
            <a:cxnSpLocks/>
            <a:stCxn id="6" idx="2"/>
            <a:endCxn id="25" idx="1"/>
          </p:cNvCxnSpPr>
          <p:nvPr/>
        </p:nvCxnSpPr>
        <p:spPr>
          <a:xfrm rot="16200000" flipH="1">
            <a:off x="1293703" y="2894771"/>
            <a:ext cx="4042218" cy="1111006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6089BA62-212D-E0B5-2DAF-070577AA423F}"/>
              </a:ext>
            </a:extLst>
          </p:cNvPr>
          <p:cNvCxnSpPr>
            <a:cxnSpLocks/>
            <a:stCxn id="25" idx="3"/>
            <a:endCxn id="30" idx="1"/>
          </p:cNvCxnSpPr>
          <p:nvPr/>
        </p:nvCxnSpPr>
        <p:spPr>
          <a:xfrm flipV="1">
            <a:off x="5569527" y="5161756"/>
            <a:ext cx="810974" cy="3096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hteck 36">
            <a:extLst>
              <a:ext uri="{FF2B5EF4-FFF2-40B4-BE49-F238E27FC236}">
                <a16:creationId xmlns:a16="http://schemas.microsoft.com/office/drawing/2014/main" id="{DD1227D4-B4B5-424A-2439-94272FC279A9}"/>
              </a:ext>
            </a:extLst>
          </p:cNvPr>
          <p:cNvSpPr/>
          <p:nvPr/>
        </p:nvSpPr>
        <p:spPr>
          <a:xfrm>
            <a:off x="10409930" y="2785891"/>
            <a:ext cx="1685005" cy="4112466"/>
          </a:xfrm>
          <a:prstGeom prst="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b="1" dirty="0"/>
              <a:t>Unit (BP)</a:t>
            </a:r>
          </a:p>
          <a:p>
            <a:pPr algn="ctr"/>
            <a:r>
              <a:rPr lang="de-DE" sz="1200" dirty="0" err="1"/>
              <a:t>Distr.Ch</a:t>
            </a:r>
            <a:r>
              <a:rPr lang="de-DE" sz="1200" dirty="0"/>
              <a:t>. 00</a:t>
            </a:r>
          </a:p>
          <a:p>
            <a:pPr algn="ctr"/>
            <a:r>
              <a:rPr lang="de-DE" sz="1200" dirty="0"/>
              <a:t>Division 00</a:t>
            </a:r>
          </a:p>
          <a:p>
            <a:pPr algn="ctr"/>
            <a:endParaRPr lang="de-DE" sz="1200" dirty="0"/>
          </a:p>
          <a:p>
            <a:pPr algn="ctr"/>
            <a:r>
              <a:rPr lang="de-DE" sz="1200" b="1" dirty="0" err="1"/>
              <a:t>FuelType</a:t>
            </a:r>
            <a:endParaRPr lang="de-DE" sz="1200" b="1" dirty="0"/>
          </a:p>
          <a:p>
            <a:pPr algn="ctr"/>
            <a:r>
              <a:rPr lang="de-DE" sz="1200" dirty="0"/>
              <a:t>Hard Coal</a:t>
            </a:r>
          </a:p>
          <a:p>
            <a:pPr algn="ctr"/>
            <a:r>
              <a:rPr lang="de-DE" sz="1200" dirty="0"/>
              <a:t>Lignite</a:t>
            </a:r>
          </a:p>
          <a:p>
            <a:pPr algn="ctr"/>
            <a:r>
              <a:rPr lang="de-DE" sz="1200" dirty="0" err="1"/>
              <a:t>Pet</a:t>
            </a:r>
            <a:r>
              <a:rPr lang="de-DE" sz="1200" dirty="0"/>
              <a:t> Coke</a:t>
            </a:r>
          </a:p>
          <a:p>
            <a:pPr algn="ctr"/>
            <a:r>
              <a:rPr lang="de-DE" sz="1200" dirty="0"/>
              <a:t>Oil</a:t>
            </a:r>
          </a:p>
          <a:p>
            <a:pPr algn="ctr"/>
            <a:r>
              <a:rPr lang="de-DE" sz="1200" dirty="0"/>
              <a:t>Gas</a:t>
            </a:r>
          </a:p>
          <a:p>
            <a:pPr algn="ctr"/>
            <a:r>
              <a:rPr lang="de-DE" sz="1200" dirty="0" err="1"/>
              <a:t>Waste</a:t>
            </a:r>
            <a:r>
              <a:rPr lang="de-DE" sz="1200" dirty="0"/>
              <a:t> (municipal, etc.)</a:t>
            </a:r>
          </a:p>
          <a:p>
            <a:pPr algn="ctr"/>
            <a:r>
              <a:rPr lang="de-DE" sz="1200" dirty="0" err="1"/>
              <a:t>Biomass</a:t>
            </a:r>
            <a:endParaRPr lang="de-DE" sz="1200" dirty="0"/>
          </a:p>
          <a:p>
            <a:pPr algn="ctr"/>
            <a:r>
              <a:rPr lang="de-DE" sz="1200" dirty="0"/>
              <a:t>Black Liquor</a:t>
            </a:r>
          </a:p>
          <a:p>
            <a:pPr algn="ctr"/>
            <a:r>
              <a:rPr lang="de-DE" sz="1200" dirty="0"/>
              <a:t>Ash</a:t>
            </a:r>
          </a:p>
          <a:p>
            <a:pPr algn="ctr"/>
            <a:r>
              <a:rPr lang="de-DE" sz="1200" dirty="0"/>
              <a:t>Minerals</a:t>
            </a:r>
          </a:p>
          <a:p>
            <a:pPr algn="ctr"/>
            <a:r>
              <a:rPr lang="de-DE" sz="1200" dirty="0" err="1"/>
              <a:t>Metals</a:t>
            </a:r>
            <a:endParaRPr lang="de-DE" sz="1200" dirty="0"/>
          </a:p>
          <a:p>
            <a:pPr algn="ctr"/>
            <a:r>
              <a:rPr lang="de-DE" sz="1200" dirty="0"/>
              <a:t>Other</a:t>
            </a:r>
          </a:p>
          <a:p>
            <a:pPr algn="ctr"/>
            <a:r>
              <a:rPr lang="de-DE" sz="1200" dirty="0"/>
              <a:t>Sludge / Emulsion</a:t>
            </a:r>
          </a:p>
          <a:p>
            <a:pPr algn="ctr"/>
            <a:r>
              <a:rPr lang="de-DE" sz="1200" dirty="0" err="1"/>
              <a:t>Refuse</a:t>
            </a:r>
            <a:r>
              <a:rPr lang="de-DE" sz="1200" dirty="0"/>
              <a:t> </a:t>
            </a:r>
            <a:r>
              <a:rPr lang="de-DE" sz="1200" dirty="0" err="1"/>
              <a:t>Derived</a:t>
            </a:r>
            <a:r>
              <a:rPr lang="de-DE" sz="1200" dirty="0"/>
              <a:t> Fuel</a:t>
            </a:r>
          </a:p>
        </p:txBody>
      </p:sp>
      <p:cxnSp>
        <p:nvCxnSpPr>
          <p:cNvPr id="52" name="Gerade Verbindung mit Pfeil 51">
            <a:extLst>
              <a:ext uri="{FF2B5EF4-FFF2-40B4-BE49-F238E27FC236}">
                <a16:creationId xmlns:a16="http://schemas.microsoft.com/office/drawing/2014/main" id="{43D10E60-6ABF-6EE6-C980-313505F7FD98}"/>
              </a:ext>
            </a:extLst>
          </p:cNvPr>
          <p:cNvCxnSpPr>
            <a:stCxn id="6" idx="3"/>
          </p:cNvCxnSpPr>
          <p:nvPr/>
        </p:nvCxnSpPr>
        <p:spPr>
          <a:xfrm flipV="1">
            <a:off x="3425881" y="1155699"/>
            <a:ext cx="371382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Gerade Verbindung mit Pfeil 104">
            <a:extLst>
              <a:ext uri="{FF2B5EF4-FFF2-40B4-BE49-F238E27FC236}">
                <a16:creationId xmlns:a16="http://schemas.microsoft.com/office/drawing/2014/main" id="{31417062-2EC1-8DFC-7CE5-D23BA730CB6C}"/>
              </a:ext>
            </a:extLst>
          </p:cNvPr>
          <p:cNvCxnSpPr>
            <a:stCxn id="8" idx="3"/>
            <a:endCxn id="9" idx="1"/>
          </p:cNvCxnSpPr>
          <p:nvPr/>
        </p:nvCxnSpPr>
        <p:spPr>
          <a:xfrm>
            <a:off x="8473863" y="1179330"/>
            <a:ext cx="385741" cy="7057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Gerade Verbindung mit Pfeil 106">
            <a:extLst>
              <a:ext uri="{FF2B5EF4-FFF2-40B4-BE49-F238E27FC236}">
                <a16:creationId xmlns:a16="http://schemas.microsoft.com/office/drawing/2014/main" id="{21935E06-6866-CBDB-FA10-F50B83EE8166}"/>
              </a:ext>
            </a:extLst>
          </p:cNvPr>
          <p:cNvCxnSpPr>
            <a:cxnSpLocks/>
            <a:stCxn id="30" idx="3"/>
            <a:endCxn id="37" idx="1"/>
          </p:cNvCxnSpPr>
          <p:nvPr/>
        </p:nvCxnSpPr>
        <p:spPr>
          <a:xfrm flipV="1">
            <a:off x="9125527" y="4842124"/>
            <a:ext cx="1284403" cy="3196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>
            <a:extLst>
              <a:ext uri="{FF2B5EF4-FFF2-40B4-BE49-F238E27FC236}">
                <a16:creationId xmlns:a16="http://schemas.microsoft.com/office/drawing/2014/main" id="{C492F479-68CA-F2E1-426F-5E801754D427}"/>
              </a:ext>
            </a:extLst>
          </p:cNvPr>
          <p:cNvSpPr txBox="1"/>
          <p:nvPr/>
        </p:nvSpPr>
        <p:spPr>
          <a:xfrm>
            <a:off x="5785503" y="4657458"/>
            <a:ext cx="594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1:n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25E1219-8CAD-4DF2-000C-E08539233DAE}"/>
              </a:ext>
            </a:extLst>
          </p:cNvPr>
          <p:cNvSpPr txBox="1"/>
          <p:nvPr/>
        </p:nvSpPr>
        <p:spPr>
          <a:xfrm>
            <a:off x="9639002" y="4472792"/>
            <a:ext cx="594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1:n</a:t>
            </a:r>
          </a:p>
        </p:txBody>
      </p:sp>
    </p:spTree>
    <p:extLst>
      <p:ext uri="{BB962C8B-B14F-4D97-AF65-F5344CB8AC3E}">
        <p14:creationId xmlns:p14="http://schemas.microsoft.com/office/powerpoint/2010/main" val="573628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586558"/>
      </p:ext>
    </p:extLst>
  </p:cSld>
  <p:clrMapOvr>
    <a:masterClrMapping/>
  </p:clrMapOvr>
</p:sld>
</file>

<file path=ppt/theme/theme1.xml><?xml version="1.0" encoding="utf-8"?>
<a:theme xmlns:a="http://schemas.openxmlformats.org/drawingml/2006/main" name="Clyde Bergemann">
  <a:themeElements>
    <a:clrScheme name="Benutzerdefiniert 2">
      <a:dk1>
        <a:sysClr val="windowText" lastClr="000000"/>
      </a:dk1>
      <a:lt1>
        <a:sysClr val="window" lastClr="FFFFFF"/>
      </a:lt1>
      <a:dk2>
        <a:srgbClr val="000000"/>
      </a:dk2>
      <a:lt2>
        <a:srgbClr val="E7E6E6"/>
      </a:lt2>
      <a:accent1>
        <a:srgbClr val="00519B"/>
      </a:accent1>
      <a:accent2>
        <a:srgbClr val="00B0F0"/>
      </a:accent2>
      <a:accent3>
        <a:srgbClr val="00B050"/>
      </a:accent3>
      <a:accent4>
        <a:srgbClr val="7030A0"/>
      </a:accent4>
      <a:accent5>
        <a:srgbClr val="FF0000"/>
      </a:accent5>
      <a:accent6>
        <a:srgbClr val="7F7F7F"/>
      </a:accent6>
      <a:hlink>
        <a:srgbClr val="BFBFBF"/>
      </a:hlink>
      <a:folHlink>
        <a:srgbClr val="00519B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861a29a-c7ee-4889-a21b-a5a122031d4c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26FA1F015D41459B66389FC9C77198" ma:contentTypeVersion="10" ma:contentTypeDescription="Ein neues Dokument erstellen." ma:contentTypeScope="" ma:versionID="2b7b7da3511a64f93150faf355a92af9">
  <xsd:schema xmlns:xsd="http://www.w3.org/2001/XMLSchema" xmlns:xs="http://www.w3.org/2001/XMLSchema" xmlns:p="http://schemas.microsoft.com/office/2006/metadata/properties" xmlns:ns2="8861a29a-c7ee-4889-a21b-a5a122031d4c" targetNamespace="http://schemas.microsoft.com/office/2006/metadata/properties" ma:root="true" ma:fieldsID="aeb6e53700ee1cfbbac2bd939c1e4fb8" ns2:_="">
    <xsd:import namespace="8861a29a-c7ee-4889-a21b-a5a122031d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61a29a-c7ee-4889-a21b-a5a122031d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5fa9d895-5191-41dc-b009-2c3cac43d2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A57CF2E-FE41-43CB-95A0-B9AD5341C7C8}">
  <ds:schemaRefs>
    <ds:schemaRef ds:uri="http://schemas.microsoft.com/office/2006/metadata/properties"/>
    <ds:schemaRef ds:uri="http://schemas.microsoft.com/office/infopath/2007/PartnerControls"/>
    <ds:schemaRef ds:uri="8861a29a-c7ee-4889-a21b-a5a122031d4c"/>
  </ds:schemaRefs>
</ds:datastoreItem>
</file>

<file path=customXml/itemProps2.xml><?xml version="1.0" encoding="utf-8"?>
<ds:datastoreItem xmlns:ds="http://schemas.openxmlformats.org/officeDocument/2006/customXml" ds:itemID="{540B0769-6937-46C0-8FB3-923F9A39F6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860C5E0-2DE7-40FF-BCB3-9FA4C3C391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61a29a-c7ee-4889-a21b-a5a122031d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Microsoft Office PowerPoint</Application>
  <PresentationFormat>Breitbild</PresentationFormat>
  <Paragraphs>131</Paragraphs>
  <Slides>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Calibri</vt:lpstr>
      <vt:lpstr>Wingdings</vt:lpstr>
      <vt:lpstr>Clyde Bergemann</vt:lpstr>
      <vt:lpstr>S/4 HANA  Migration  @CB</vt:lpstr>
      <vt:lpstr>Structure S/4</vt:lpstr>
      <vt:lpstr>CB-Sales and Reporting Detail</vt:lpstr>
      <vt:lpstr>PowerPoint-Präsentation</vt:lpstr>
    </vt:vector>
  </TitlesOfParts>
  <Company>Clyde Bergemann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Claudia Denniger</dc:creator>
  <cp:lastModifiedBy>Hartmann, Johannes</cp:lastModifiedBy>
  <cp:revision>424</cp:revision>
  <cp:lastPrinted>2019-06-11T12:16:11Z</cp:lastPrinted>
  <dcterms:created xsi:type="dcterms:W3CDTF">2018-01-17T11:57:53Z</dcterms:created>
  <dcterms:modified xsi:type="dcterms:W3CDTF">2026-04-17T06:47:58Z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0x0101005926FA1F015D41459B66389FC9C77198</vt:lpwstr>
  </property>
  <property fmtid="{D5CDD505-2E9C-101B-9397-08002B2CF9AE}" pid="3" name="MediaServiceImageTags">
    <vt:lpwstr/>
  </property>
</Properties>
</file>